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autoCompressPictures="0">
  <p:sldMasterIdLst>
    <p:sldMasterId id="2147483648" r:id="rId4"/>
  </p:sldMasterIdLst>
  <p:notesMasterIdLst>
    <p:notesMasterId r:id="rId17"/>
  </p:notesMasterIdLst>
  <p:handoutMasterIdLst>
    <p:handoutMasterId r:id="rId18"/>
  </p:handoutMasterIdLst>
  <p:sldIdLst>
    <p:sldId id="278" r:id="rId5"/>
    <p:sldId id="263" r:id="rId6"/>
    <p:sldId id="267" r:id="rId7"/>
    <p:sldId id="268" r:id="rId8"/>
    <p:sldId id="271" r:id="rId9"/>
    <p:sldId id="274" r:id="rId10"/>
    <p:sldId id="273" r:id="rId11"/>
    <p:sldId id="272" r:id="rId12"/>
    <p:sldId id="276" r:id="rId13"/>
    <p:sldId id="277" r:id="rId14"/>
    <p:sldId id="275" r:id="rId15"/>
    <p:sldId id="270" r:id="rId1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6D072C4-96B0-2AD6-2FA7-5358037B9E7B}" name="Payne, Lindsey K CTR USN NAVMCPUBHLTHCEN PORS (USA)" initials="P(" userId="S::lindsey.k.payne3.ctr@health.mil::a94dfcb4-60e7-4ac3-904d-642f4117343d"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451"/>
    <a:srgbClr val="FAB609"/>
    <a:srgbClr val="000000"/>
    <a:srgbClr val="5F6062"/>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5E33A5F-1535-48A0-8C6C-FDE2D5DF9B1D}" v="61" dt="2023-10-26T21:43:13.555"/>
    <p1510:client id="{38CB294C-5958-B3A1-C9E5-756BF043726B}" v="16" dt="2023-10-26T18:23:46.882"/>
    <p1510:client id="{9F60E35E-559B-C0F8-01AA-7B129FEB017D}" v="1" dt="2023-10-26T20:53:48.653"/>
    <p1510:client id="{BA1C8228-D180-66C2-B7C5-6EA029B5E929}" v="2" dt="2023-10-26T18:27:25.53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2880"/>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5"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yne, Lindsey K CTR USN NAVMCPUBHLTHCEN PORS (USA)" userId="S::lindsey.k.payne3.ctr@health.mil::a94dfcb4-60e7-4ac3-904d-642f4117343d" providerId="AD" clId="Web-{BA1C8228-D180-66C2-B7C5-6EA029B5E929}"/>
    <pc:docChg chg="">
      <pc:chgData name="Payne, Lindsey K CTR USN NAVMCPUBHLTHCEN PORS (USA)" userId="S::lindsey.k.payne3.ctr@health.mil::a94dfcb4-60e7-4ac3-904d-642f4117343d" providerId="AD" clId="Web-{BA1C8228-D180-66C2-B7C5-6EA029B5E929}" dt="2023-10-26T18:27:25.533" v="1"/>
      <pc:docMkLst>
        <pc:docMk/>
      </pc:docMkLst>
      <pc:sldChg chg="addCm">
        <pc:chgData name="Payne, Lindsey K CTR USN NAVMCPUBHLTHCEN PORS (USA)" userId="S::lindsey.k.payne3.ctr@health.mil::a94dfcb4-60e7-4ac3-904d-642f4117343d" providerId="AD" clId="Web-{BA1C8228-D180-66C2-B7C5-6EA029B5E929}" dt="2023-10-26T18:25:38.908" v="0"/>
        <pc:sldMkLst>
          <pc:docMk/>
          <pc:sldMk cId="3086731234" sldId="263"/>
        </pc:sldMkLst>
        <pc:extLst>
          <p:ext xmlns:p="http://schemas.openxmlformats.org/presentationml/2006/main" uri="{D6D511B9-2390-475A-947B-AFAB55BFBCF1}">
            <pc226:cmChg xmlns:pc226="http://schemas.microsoft.com/office/powerpoint/2022/06/main/command" chg="add">
              <pc226:chgData name="Payne, Lindsey K CTR USN NAVMCPUBHLTHCEN PORS (USA)" userId="S::lindsey.k.payne3.ctr@health.mil::a94dfcb4-60e7-4ac3-904d-642f4117343d" providerId="AD" clId="Web-{BA1C8228-D180-66C2-B7C5-6EA029B5E929}" dt="2023-10-26T18:25:38.908" v="0"/>
              <pc2:cmMkLst xmlns:pc2="http://schemas.microsoft.com/office/powerpoint/2019/9/main/command">
                <pc:docMk/>
                <pc:sldMk cId="3086731234" sldId="263"/>
                <pc2:cmMk id="{229CF99A-EC6F-454D-A79D-2A610A91DDEB}"/>
              </pc2:cmMkLst>
            </pc226:cmChg>
          </p:ext>
        </pc:extLst>
      </pc:sldChg>
      <pc:sldChg chg="addCm">
        <pc:chgData name="Payne, Lindsey K CTR USN NAVMCPUBHLTHCEN PORS (USA)" userId="S::lindsey.k.payne3.ctr@health.mil::a94dfcb4-60e7-4ac3-904d-642f4117343d" providerId="AD" clId="Web-{BA1C8228-D180-66C2-B7C5-6EA029B5E929}" dt="2023-10-26T18:27:25.533" v="1"/>
        <pc:sldMkLst>
          <pc:docMk/>
          <pc:sldMk cId="3175543335" sldId="277"/>
        </pc:sldMkLst>
        <pc:extLst>
          <p:ext xmlns:p="http://schemas.openxmlformats.org/presentationml/2006/main" uri="{D6D511B9-2390-475A-947B-AFAB55BFBCF1}">
            <pc226:cmChg xmlns:pc226="http://schemas.microsoft.com/office/powerpoint/2022/06/main/command" chg="add">
              <pc226:chgData name="Payne, Lindsey K CTR USN NAVMCPUBHLTHCEN PORS (USA)" userId="S::lindsey.k.payne3.ctr@health.mil::a94dfcb4-60e7-4ac3-904d-642f4117343d" providerId="AD" clId="Web-{BA1C8228-D180-66C2-B7C5-6EA029B5E929}" dt="2023-10-26T18:27:25.533" v="1"/>
              <pc2:cmMkLst xmlns:pc2="http://schemas.microsoft.com/office/powerpoint/2019/9/main/command">
                <pc:docMk/>
                <pc:sldMk cId="3175543335" sldId="277"/>
                <pc2:cmMk id="{8C5207AB-A3AB-4790-AC97-19B610E544F3}"/>
              </pc2:cmMkLst>
            </pc226:cmChg>
          </p:ext>
        </pc:extLst>
      </pc:sldChg>
    </pc:docChg>
  </pc:docChgLst>
  <pc:docChgLst>
    <pc:chgData name="Long, Mark A CIV USN BUMED (USA)" userId="S::mark.a.long12.civ@health.mil::2e2f1a94-6b76-4dac-85a3-0d59b2d0aab6" providerId="AD" clId="Web-{9F60E35E-559B-C0F8-01AA-7B129FEB017D}"/>
    <pc:docChg chg="modSld">
      <pc:chgData name="Long, Mark A CIV USN BUMED (USA)" userId="S::mark.a.long12.civ@health.mil::2e2f1a94-6b76-4dac-85a3-0d59b2d0aab6" providerId="AD" clId="Web-{9F60E35E-559B-C0F8-01AA-7B129FEB017D}" dt="2023-10-26T20:53:48.653" v="0" actId="20577"/>
      <pc:docMkLst>
        <pc:docMk/>
      </pc:docMkLst>
      <pc:sldChg chg="modSp">
        <pc:chgData name="Long, Mark A CIV USN BUMED (USA)" userId="S::mark.a.long12.civ@health.mil::2e2f1a94-6b76-4dac-85a3-0d59b2d0aab6" providerId="AD" clId="Web-{9F60E35E-559B-C0F8-01AA-7B129FEB017D}" dt="2023-10-26T20:53:48.653" v="0" actId="20577"/>
        <pc:sldMkLst>
          <pc:docMk/>
          <pc:sldMk cId="2298389512" sldId="278"/>
        </pc:sldMkLst>
        <pc:spChg chg="mod">
          <ac:chgData name="Long, Mark A CIV USN BUMED (USA)" userId="S::mark.a.long12.civ@health.mil::2e2f1a94-6b76-4dac-85a3-0d59b2d0aab6" providerId="AD" clId="Web-{9F60E35E-559B-C0F8-01AA-7B129FEB017D}" dt="2023-10-26T20:53:48.653" v="0" actId="20577"/>
          <ac:spMkLst>
            <pc:docMk/>
            <pc:sldMk cId="2298389512" sldId="278"/>
            <ac:spMk id="3" creationId="{00000000-0000-0000-0000-000000000000}"/>
          </ac:spMkLst>
        </pc:spChg>
      </pc:sldChg>
    </pc:docChg>
  </pc:docChgLst>
  <pc:docChgLst>
    <pc:chgData name="Payne, Lindsey K CTR USN NAVMCPUBHLTHCEN PORS (USA)" userId="S::lindsey.k.payne3.ctr@health.mil::a94dfcb4-60e7-4ac3-904d-642f4117343d" providerId="AD" clId="Web-{38CB294C-5958-B3A1-C9E5-756BF043726B}"/>
    <pc:docChg chg="mod modSld">
      <pc:chgData name="Payne, Lindsey K CTR USN NAVMCPUBHLTHCEN PORS (USA)" userId="S::lindsey.k.payne3.ctr@health.mil::a94dfcb4-60e7-4ac3-904d-642f4117343d" providerId="AD" clId="Web-{38CB294C-5958-B3A1-C9E5-756BF043726B}" dt="2023-10-26T18:23:40.335" v="13" actId="20577"/>
      <pc:docMkLst>
        <pc:docMk/>
      </pc:docMkLst>
      <pc:sldChg chg="modSp">
        <pc:chgData name="Payne, Lindsey K CTR USN NAVMCPUBHLTHCEN PORS (USA)" userId="S::lindsey.k.payne3.ctr@health.mil::a94dfcb4-60e7-4ac3-904d-642f4117343d" providerId="AD" clId="Web-{38CB294C-5958-B3A1-C9E5-756BF043726B}" dt="2023-10-26T18:23:40.335" v="13" actId="20577"/>
        <pc:sldMkLst>
          <pc:docMk/>
          <pc:sldMk cId="3086731234" sldId="263"/>
        </pc:sldMkLst>
        <pc:spChg chg="mod">
          <ac:chgData name="Payne, Lindsey K CTR USN NAVMCPUBHLTHCEN PORS (USA)" userId="S::lindsey.k.payne3.ctr@health.mil::a94dfcb4-60e7-4ac3-904d-642f4117343d" providerId="AD" clId="Web-{38CB294C-5958-B3A1-C9E5-756BF043726B}" dt="2023-10-26T18:23:40.335" v="13" actId="20577"/>
          <ac:spMkLst>
            <pc:docMk/>
            <pc:sldMk cId="3086731234" sldId="263"/>
            <ac:spMk id="3" creationId="{00000000-0000-0000-0000-000000000000}"/>
          </ac:spMkLst>
        </pc:spChg>
      </pc:sldChg>
      <pc:sldChg chg="addCm">
        <pc:chgData name="Payne, Lindsey K CTR USN NAVMCPUBHLTHCEN PORS (USA)" userId="S::lindsey.k.payne3.ctr@health.mil::a94dfcb4-60e7-4ac3-904d-642f4117343d" providerId="AD" clId="Web-{38CB294C-5958-B3A1-C9E5-756BF043726B}" dt="2023-10-26T18:22:00.002" v="10"/>
        <pc:sldMkLst>
          <pc:docMk/>
          <pc:sldMk cId="1675550708" sldId="272"/>
        </pc:sldMkLst>
        <pc:extLst>
          <p:ext xmlns:p="http://schemas.openxmlformats.org/presentationml/2006/main" uri="{D6D511B9-2390-475A-947B-AFAB55BFBCF1}">
            <pc226:cmChg xmlns:pc226="http://schemas.microsoft.com/office/powerpoint/2022/06/main/command" chg="add">
              <pc226:chgData name="Payne, Lindsey K CTR USN NAVMCPUBHLTHCEN PORS (USA)" userId="S::lindsey.k.payne3.ctr@health.mil::a94dfcb4-60e7-4ac3-904d-642f4117343d" providerId="AD" clId="Web-{38CB294C-5958-B3A1-C9E5-756BF043726B}" dt="2023-10-26T18:22:00.002" v="10"/>
              <pc2:cmMkLst xmlns:pc2="http://schemas.microsoft.com/office/powerpoint/2019/9/main/command">
                <pc:docMk/>
                <pc:sldMk cId="1675550708" sldId="272"/>
                <pc2:cmMk id="{31EACE37-89F4-4B23-86DF-DFA2DC4039D7}"/>
              </pc2:cmMkLst>
            </pc226:cmChg>
          </p:ext>
        </pc:extLst>
      </pc:sldChg>
      <pc:sldChg chg="modSp">
        <pc:chgData name="Payne, Lindsey K CTR USN NAVMCPUBHLTHCEN PORS (USA)" userId="S::lindsey.k.payne3.ctr@health.mil::a94dfcb4-60e7-4ac3-904d-642f4117343d" providerId="AD" clId="Web-{38CB294C-5958-B3A1-C9E5-756BF043726B}" dt="2023-10-26T18:07:49.041" v="7" actId="20577"/>
        <pc:sldMkLst>
          <pc:docMk/>
          <pc:sldMk cId="919213163" sldId="274"/>
        </pc:sldMkLst>
        <pc:spChg chg="mod">
          <ac:chgData name="Payne, Lindsey K CTR USN NAVMCPUBHLTHCEN PORS (USA)" userId="S::lindsey.k.payne3.ctr@health.mil::a94dfcb4-60e7-4ac3-904d-642f4117343d" providerId="AD" clId="Web-{38CB294C-5958-B3A1-C9E5-756BF043726B}" dt="2023-10-26T18:07:49.041" v="7" actId="20577"/>
          <ac:spMkLst>
            <pc:docMk/>
            <pc:sldMk cId="919213163" sldId="274"/>
            <ac:spMk id="3" creationId="{00000000-0000-0000-0000-000000000000}"/>
          </ac:spMkLst>
        </pc:spChg>
      </pc:sldChg>
      <pc:sldChg chg="addCm">
        <pc:chgData name="Payne, Lindsey K CTR USN NAVMCPUBHLTHCEN PORS (USA)" userId="S::lindsey.k.payne3.ctr@health.mil::a94dfcb4-60e7-4ac3-904d-642f4117343d" providerId="AD" clId="Web-{38CB294C-5958-B3A1-C9E5-756BF043726B}" dt="2023-10-26T18:23:22.178" v="11"/>
        <pc:sldMkLst>
          <pc:docMk/>
          <pc:sldMk cId="1760588812" sldId="276"/>
        </pc:sldMkLst>
        <pc:extLst>
          <p:ext xmlns:p="http://schemas.openxmlformats.org/presentationml/2006/main" uri="{D6D511B9-2390-475A-947B-AFAB55BFBCF1}">
            <pc226:cmChg xmlns:pc226="http://schemas.microsoft.com/office/powerpoint/2022/06/main/command" chg="add">
              <pc226:chgData name="Payne, Lindsey K CTR USN NAVMCPUBHLTHCEN PORS (USA)" userId="S::lindsey.k.payne3.ctr@health.mil::a94dfcb4-60e7-4ac3-904d-642f4117343d" providerId="AD" clId="Web-{38CB294C-5958-B3A1-C9E5-756BF043726B}" dt="2023-10-26T18:23:22.178" v="11"/>
              <pc2:cmMkLst xmlns:pc2="http://schemas.microsoft.com/office/powerpoint/2019/9/main/command">
                <pc:docMk/>
                <pc:sldMk cId="1760588812" sldId="276"/>
                <pc2:cmMk id="{0510F9AD-988D-49FE-BB68-5968D9198D6E}"/>
              </pc2:cmMkLst>
            </pc226:cmChg>
            <pc226:cmChg xmlns:pc226="http://schemas.microsoft.com/office/powerpoint/2022/06/main/command" chg="add">
              <pc226:chgData name="Payne, Lindsey K CTR USN NAVMCPUBHLTHCEN PORS (USA)" userId="S::lindsey.k.payne3.ctr@health.mil::a94dfcb4-60e7-4ac3-904d-642f4117343d" providerId="AD" clId="Web-{38CB294C-5958-B3A1-C9E5-756BF043726B}" dt="2023-10-26T18:19:51.668" v="9"/>
              <pc2:cmMkLst xmlns:pc2="http://schemas.microsoft.com/office/powerpoint/2019/9/main/command">
                <pc:docMk/>
                <pc:sldMk cId="1760588812" sldId="276"/>
                <pc2:cmMk id="{4F38FAF2-C06F-4E3F-95A3-00BFF6AB870D}"/>
              </pc2:cmMkLst>
            </pc226:cmChg>
          </p:ext>
        </pc:extLst>
      </pc:sldChg>
    </pc:docChg>
  </pc:docChgLst>
  <pc:docChgLst>
    <pc:chgData name="Payne, Lindsey K CTR USN NAVMCPUBHLTHCEN PORS (USA)" userId="S::lindsey.k.payne3.ctr@health.mil::a94dfcb4-60e7-4ac3-904d-642f4117343d" providerId="AD" clId="Web-{15E33A5F-1535-48A0-8C6C-FDE2D5DF9B1D}"/>
    <pc:docChg chg="modSld">
      <pc:chgData name="Payne, Lindsey K CTR USN NAVMCPUBHLTHCEN PORS (USA)" userId="S::lindsey.k.payne3.ctr@health.mil::a94dfcb4-60e7-4ac3-904d-642f4117343d" providerId="AD" clId="Web-{15E33A5F-1535-48A0-8C6C-FDE2D5DF9B1D}" dt="2023-10-26T21:43:13.555" v="91" actId="1076"/>
      <pc:docMkLst>
        <pc:docMk/>
      </pc:docMkLst>
      <pc:sldChg chg="modSp delCm">
        <pc:chgData name="Payne, Lindsey K CTR USN NAVMCPUBHLTHCEN PORS (USA)" userId="S::lindsey.k.payne3.ctr@health.mil::a94dfcb4-60e7-4ac3-904d-642f4117343d" providerId="AD" clId="Web-{15E33A5F-1535-48A0-8C6C-FDE2D5DF9B1D}" dt="2023-10-26T21:40:08.061" v="4" actId="20577"/>
        <pc:sldMkLst>
          <pc:docMk/>
          <pc:sldMk cId="3086731234" sldId="263"/>
        </pc:sldMkLst>
        <pc:spChg chg="mod">
          <ac:chgData name="Payne, Lindsey K CTR USN NAVMCPUBHLTHCEN PORS (USA)" userId="S::lindsey.k.payne3.ctr@health.mil::a94dfcb4-60e7-4ac3-904d-642f4117343d" providerId="AD" clId="Web-{15E33A5F-1535-48A0-8C6C-FDE2D5DF9B1D}" dt="2023-10-26T21:40:08.061" v="4" actId="20577"/>
          <ac:spMkLst>
            <pc:docMk/>
            <pc:sldMk cId="3086731234" sldId="263"/>
            <ac:spMk id="3" creationId="{00000000-0000-0000-0000-000000000000}"/>
          </ac:spMkLst>
        </pc:spChg>
        <pc:extLst>
          <p:ext xmlns:p="http://schemas.openxmlformats.org/presentationml/2006/main" uri="{D6D511B9-2390-475A-947B-AFAB55BFBCF1}">
            <pc226:cmChg xmlns:pc226="http://schemas.microsoft.com/office/powerpoint/2022/06/main/command" chg="del">
              <pc226:chgData name="Payne, Lindsey K CTR USN NAVMCPUBHLTHCEN PORS (USA)" userId="S::lindsey.k.payne3.ctr@health.mil::a94dfcb4-60e7-4ac3-904d-642f4117343d" providerId="AD" clId="Web-{15E33A5F-1535-48A0-8C6C-FDE2D5DF9B1D}" dt="2023-10-26T21:40:05.342" v="3"/>
              <pc2:cmMkLst xmlns:pc2="http://schemas.microsoft.com/office/powerpoint/2019/9/main/command">
                <pc:docMk/>
                <pc:sldMk cId="3086731234" sldId="263"/>
                <pc2:cmMk id="{229CF99A-EC6F-454D-A79D-2A610A91DDEB}"/>
              </pc2:cmMkLst>
            </pc226:cmChg>
          </p:ext>
        </pc:extLst>
      </pc:sldChg>
      <pc:sldChg chg="modSp delCm modCm">
        <pc:chgData name="Payne, Lindsey K CTR USN NAVMCPUBHLTHCEN PORS (USA)" userId="S::lindsey.k.payne3.ctr@health.mil::a94dfcb4-60e7-4ac3-904d-642f4117343d" providerId="AD" clId="Web-{15E33A5F-1535-48A0-8C6C-FDE2D5DF9B1D}" dt="2023-10-26T21:40:47.563" v="38"/>
        <pc:sldMkLst>
          <pc:docMk/>
          <pc:sldMk cId="1675550708" sldId="272"/>
        </pc:sldMkLst>
        <pc:spChg chg="mod">
          <ac:chgData name="Payne, Lindsey K CTR USN NAVMCPUBHLTHCEN PORS (USA)" userId="S::lindsey.k.payne3.ctr@health.mil::a94dfcb4-60e7-4ac3-904d-642f4117343d" providerId="AD" clId="Web-{15E33A5F-1535-48A0-8C6C-FDE2D5DF9B1D}" dt="2023-10-26T21:40:47.485" v="37" actId="20577"/>
          <ac:spMkLst>
            <pc:docMk/>
            <pc:sldMk cId="1675550708" sldId="272"/>
            <ac:spMk id="3" creationId="{00000000-0000-0000-0000-000000000000}"/>
          </ac:spMkLst>
        </pc:spChg>
        <pc:extLst>
          <p:ext xmlns:p="http://schemas.openxmlformats.org/presentationml/2006/main" uri="{D6D511B9-2390-475A-947B-AFAB55BFBCF1}">
            <pc226:cmChg xmlns:pc226="http://schemas.microsoft.com/office/powerpoint/2022/06/main/command" chg="del mod">
              <pc226:chgData name="Payne, Lindsey K CTR USN NAVMCPUBHLTHCEN PORS (USA)" userId="S::lindsey.k.payne3.ctr@health.mil::a94dfcb4-60e7-4ac3-904d-642f4117343d" providerId="AD" clId="Web-{15E33A5F-1535-48A0-8C6C-FDE2D5DF9B1D}" dt="2023-10-26T21:40:47.563" v="38"/>
              <pc2:cmMkLst xmlns:pc2="http://schemas.microsoft.com/office/powerpoint/2019/9/main/command">
                <pc:docMk/>
                <pc:sldMk cId="1675550708" sldId="272"/>
                <pc2:cmMk id="{31EACE37-89F4-4B23-86DF-DFA2DC4039D7}"/>
              </pc2:cmMkLst>
            </pc226:cmChg>
          </p:ext>
        </pc:extLst>
      </pc:sldChg>
      <pc:sldChg chg="addSp modSp">
        <pc:chgData name="Payne, Lindsey K CTR USN NAVMCPUBHLTHCEN PORS (USA)" userId="S::lindsey.k.payne3.ctr@health.mil::a94dfcb4-60e7-4ac3-904d-642f4117343d" providerId="AD" clId="Web-{15E33A5F-1535-48A0-8C6C-FDE2D5DF9B1D}" dt="2023-10-26T21:43:13.555" v="91" actId="1076"/>
        <pc:sldMkLst>
          <pc:docMk/>
          <pc:sldMk cId="2360681659" sldId="273"/>
        </pc:sldMkLst>
        <pc:spChg chg="add mod">
          <ac:chgData name="Payne, Lindsey K CTR USN NAVMCPUBHLTHCEN PORS (USA)" userId="S::lindsey.k.payne3.ctr@health.mil::a94dfcb4-60e7-4ac3-904d-642f4117343d" providerId="AD" clId="Web-{15E33A5F-1535-48A0-8C6C-FDE2D5DF9B1D}" dt="2023-10-26T21:43:13.555" v="91" actId="1076"/>
          <ac:spMkLst>
            <pc:docMk/>
            <pc:sldMk cId="2360681659" sldId="273"/>
            <ac:spMk id="3" creationId="{73128A67-029F-F5D4-7D8D-3E955840EFFB}"/>
          </ac:spMkLst>
        </pc:spChg>
      </pc:sldChg>
      <pc:sldChg chg="modSp delCm">
        <pc:chgData name="Payne, Lindsey K CTR USN NAVMCPUBHLTHCEN PORS (USA)" userId="S::lindsey.k.payne3.ctr@health.mil::a94dfcb4-60e7-4ac3-904d-642f4117343d" providerId="AD" clId="Web-{15E33A5F-1535-48A0-8C6C-FDE2D5DF9B1D}" dt="2023-10-26T21:41:53.644" v="75" actId="20577"/>
        <pc:sldMkLst>
          <pc:docMk/>
          <pc:sldMk cId="1760588812" sldId="276"/>
        </pc:sldMkLst>
        <pc:spChg chg="mod">
          <ac:chgData name="Payne, Lindsey K CTR USN NAVMCPUBHLTHCEN PORS (USA)" userId="S::lindsey.k.payne3.ctr@health.mil::a94dfcb4-60e7-4ac3-904d-642f4117343d" providerId="AD" clId="Web-{15E33A5F-1535-48A0-8C6C-FDE2D5DF9B1D}" dt="2023-10-26T21:41:53.644" v="75" actId="20577"/>
          <ac:spMkLst>
            <pc:docMk/>
            <pc:sldMk cId="1760588812" sldId="276"/>
            <ac:spMk id="3" creationId="{00000000-0000-0000-0000-000000000000}"/>
          </ac:spMkLst>
        </pc:spChg>
        <pc:spChg chg="mod">
          <ac:chgData name="Payne, Lindsey K CTR USN NAVMCPUBHLTHCEN PORS (USA)" userId="S::lindsey.k.payne3.ctr@health.mil::a94dfcb4-60e7-4ac3-904d-642f4117343d" providerId="AD" clId="Web-{15E33A5F-1535-48A0-8C6C-FDE2D5DF9B1D}" dt="2023-10-26T21:41:22.190" v="51" actId="20577"/>
          <ac:spMkLst>
            <pc:docMk/>
            <pc:sldMk cId="1760588812" sldId="276"/>
            <ac:spMk id="9" creationId="{9A40515D-7D3A-C661-1EFA-37BD9256B44A}"/>
          </ac:spMkLst>
        </pc:spChg>
        <pc:extLst>
          <p:ext xmlns:p="http://schemas.openxmlformats.org/presentationml/2006/main" uri="{D6D511B9-2390-475A-947B-AFAB55BFBCF1}">
            <pc226:cmChg xmlns:pc226="http://schemas.microsoft.com/office/powerpoint/2022/06/main/command" chg="del">
              <pc226:chgData name="Payne, Lindsey K CTR USN NAVMCPUBHLTHCEN PORS (USA)" userId="S::lindsey.k.payne3.ctr@health.mil::a94dfcb4-60e7-4ac3-904d-642f4117343d" providerId="AD" clId="Web-{15E33A5F-1535-48A0-8C6C-FDE2D5DF9B1D}" dt="2023-10-26T21:41:36.862" v="59"/>
              <pc2:cmMkLst xmlns:pc2="http://schemas.microsoft.com/office/powerpoint/2019/9/main/command">
                <pc:docMk/>
                <pc:sldMk cId="1760588812" sldId="276"/>
                <pc2:cmMk id="{0510F9AD-988D-49FE-BB68-5968D9198D6E}"/>
              </pc2:cmMkLst>
            </pc226:cmChg>
            <pc226:cmChg xmlns:pc226="http://schemas.microsoft.com/office/powerpoint/2022/06/main/command" chg="del">
              <pc226:chgData name="Payne, Lindsey K CTR USN NAVMCPUBHLTHCEN PORS (USA)" userId="S::lindsey.k.payne3.ctr@health.mil::a94dfcb4-60e7-4ac3-904d-642f4117343d" providerId="AD" clId="Web-{15E33A5F-1535-48A0-8C6C-FDE2D5DF9B1D}" dt="2023-10-26T21:41:22.299" v="52"/>
              <pc2:cmMkLst xmlns:pc2="http://schemas.microsoft.com/office/powerpoint/2019/9/main/command">
                <pc:docMk/>
                <pc:sldMk cId="1760588812" sldId="276"/>
                <pc2:cmMk id="{4F38FAF2-C06F-4E3F-95A3-00BFF6AB870D}"/>
              </pc2:cmMkLst>
            </pc226:cmChg>
          </p:ext>
        </pc:extLst>
      </pc:sldChg>
      <pc:sldChg chg="modSp delCm modCm">
        <pc:chgData name="Payne, Lindsey K CTR USN NAVMCPUBHLTHCEN PORS (USA)" userId="S::lindsey.k.payne3.ctr@health.mil::a94dfcb4-60e7-4ac3-904d-642f4117343d" providerId="AD" clId="Web-{15E33A5F-1535-48A0-8C6C-FDE2D5DF9B1D}" dt="2023-10-26T21:42:28.099" v="84"/>
        <pc:sldMkLst>
          <pc:docMk/>
          <pc:sldMk cId="3175543335" sldId="277"/>
        </pc:sldMkLst>
        <pc:spChg chg="mod">
          <ac:chgData name="Payne, Lindsey K CTR USN NAVMCPUBHLTHCEN PORS (USA)" userId="S::lindsey.k.payne3.ctr@health.mil::a94dfcb4-60e7-4ac3-904d-642f4117343d" providerId="AD" clId="Web-{15E33A5F-1535-48A0-8C6C-FDE2D5DF9B1D}" dt="2023-10-26T21:42:28.006" v="83" actId="20577"/>
          <ac:spMkLst>
            <pc:docMk/>
            <pc:sldMk cId="3175543335" sldId="277"/>
            <ac:spMk id="3" creationId="{00000000-0000-0000-0000-000000000000}"/>
          </ac:spMkLst>
        </pc:spChg>
        <pc:extLst>
          <p:ext xmlns:p="http://schemas.openxmlformats.org/presentationml/2006/main" uri="{D6D511B9-2390-475A-947B-AFAB55BFBCF1}">
            <pc226:cmChg xmlns:pc226="http://schemas.microsoft.com/office/powerpoint/2022/06/main/command" chg="del mod">
              <pc226:chgData name="Payne, Lindsey K CTR USN NAVMCPUBHLTHCEN PORS (USA)" userId="S::lindsey.k.payne3.ctr@health.mil::a94dfcb4-60e7-4ac3-904d-642f4117343d" providerId="AD" clId="Web-{15E33A5F-1535-48A0-8C6C-FDE2D5DF9B1D}" dt="2023-10-26T21:42:28.099" v="84"/>
              <pc2:cmMkLst xmlns:pc2="http://schemas.microsoft.com/office/powerpoint/2019/9/main/command">
                <pc:docMk/>
                <pc:sldMk cId="3175543335" sldId="277"/>
                <pc2:cmMk id="{8C5207AB-A3AB-4790-AC97-19B610E544F3}"/>
              </pc2:cmMkLst>
            </pc226:cmChg>
          </p:ext>
        </pc:ext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2F22F2D-00AD-2243-9DB3-F08711005ED6}" type="datetimeFigureOut">
              <a:rPr lang="en-US" smtClean="0"/>
              <a:pPr/>
              <a:t>10/26/2023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6F06F8C-5146-3A48-AA22-2FCFA10B9881}" type="slidenum">
              <a:rPr lang="en-US" smtClean="0"/>
              <a:pPr/>
              <a:t>‹#›</a:t>
            </a:fld>
            <a:endParaRPr lang="en-US"/>
          </a:p>
        </p:txBody>
      </p:sp>
    </p:spTree>
    <p:extLst>
      <p:ext uri="{BB962C8B-B14F-4D97-AF65-F5344CB8AC3E}">
        <p14:creationId xmlns:p14="http://schemas.microsoft.com/office/powerpoint/2010/main" val="283569249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009BD73-7C84-1C4A-BB58-3C63B9ECDD0A}" type="datetimeFigureOut">
              <a:rPr lang="en-US" smtClean="0"/>
              <a:pPr/>
              <a:t>10/26/2023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2001FF6-B090-6A44-8C1B-A1FCE1610712}" type="slidenum">
              <a:rPr lang="en-US" smtClean="0"/>
              <a:pPr/>
              <a:t>‹#›</a:t>
            </a:fld>
            <a:endParaRPr lang="en-US"/>
          </a:p>
        </p:txBody>
      </p:sp>
    </p:spTree>
    <p:extLst>
      <p:ext uri="{BB962C8B-B14F-4D97-AF65-F5344CB8AC3E}">
        <p14:creationId xmlns:p14="http://schemas.microsoft.com/office/powerpoint/2010/main" val="1507721406"/>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ＭＳ Ｐゴシック" charset="0"/>
              </a:rPr>
              <a:t>For over 50 years, the Surgeon Generals of the United States have told us about the dangers of smoking and using tobacco. If you smoke and use tobacco it harms almost every organ in your body and it will kill you. Every year almost half a million Americans die as a result of smoking and their exposure to second hand smoke. It is the single most preventable cause of death in this country.</a:t>
            </a:r>
          </a:p>
          <a:p>
            <a:endParaRPr lang="en-US"/>
          </a:p>
        </p:txBody>
      </p:sp>
      <p:sp>
        <p:nvSpPr>
          <p:cNvPr id="4" name="Slide Number Placeholder 3"/>
          <p:cNvSpPr>
            <a:spLocks noGrp="1"/>
          </p:cNvSpPr>
          <p:nvPr>
            <p:ph type="sldNum" sz="quarter" idx="5"/>
          </p:nvPr>
        </p:nvSpPr>
        <p:spPr/>
        <p:txBody>
          <a:bodyPr/>
          <a:lstStyle/>
          <a:p>
            <a:fld id="{42001FF6-B090-6A44-8C1B-A1FCE1610712}" type="slidenum">
              <a:rPr lang="en-US" smtClean="0"/>
              <a:pPr/>
              <a:t>1</a:t>
            </a:fld>
            <a:endParaRPr lang="en-US"/>
          </a:p>
        </p:txBody>
      </p:sp>
    </p:spTree>
    <p:extLst>
      <p:ext uri="{BB962C8B-B14F-4D97-AF65-F5344CB8AC3E}">
        <p14:creationId xmlns:p14="http://schemas.microsoft.com/office/powerpoint/2010/main" val="31118717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Congratulations to those who are living a tobacco free lifestyle! Don’t start using any tobacco. Consider encouraging your friends, shipmates, family to quit and support them with the process.</a:t>
            </a:r>
          </a:p>
          <a:p>
            <a:r>
              <a:rPr lang="en-US"/>
              <a:t>There are many free, effective and easily available locations, resources and professionals to help with quitting tobacco use.</a:t>
            </a:r>
          </a:p>
          <a:p>
            <a:r>
              <a:rPr lang="en-US"/>
              <a:t>Check with the local Dental and Medical Clinic , Hospital (list them out for your location) and your Primary Care Provider.</a:t>
            </a:r>
          </a:p>
          <a:p>
            <a:r>
              <a:rPr lang="en-US"/>
              <a:t>The local Hospital/ Branch Health Clinic  Health Promotion offers tobacco cessation counseling. (get their phone number, name and point of contact)</a:t>
            </a:r>
          </a:p>
          <a:p>
            <a:r>
              <a:rPr lang="en-US"/>
              <a:t>Our state has a free Tobacco Cessation Quit Line staffed by trained professionals and coaches. (Check for additional state </a:t>
            </a:r>
            <a:r>
              <a:rPr lang="en-US" err="1"/>
              <a:t>quitline</a:t>
            </a:r>
            <a:r>
              <a:rPr lang="en-US"/>
              <a:t> numbers to call and their hours of operation)</a:t>
            </a:r>
          </a:p>
          <a:p>
            <a:r>
              <a:rPr lang="en-US"/>
              <a:t>There are many free online cessation programs that help with quitting smoking and smokeless tobacco. Check out the federal government websites www.smokefree.gov, www.cdc.gov and the Navy Marine Corps Public Health Center .</a:t>
            </a:r>
          </a:p>
          <a:p>
            <a:r>
              <a:rPr lang="en-US"/>
              <a:t>There are 3 good government smoking cessation apps- 2 for adults and one for teens.</a:t>
            </a:r>
          </a:p>
          <a:p>
            <a:r>
              <a:rPr lang="en-US"/>
              <a:t>If you would like text support for quitting, consider the free text programs from smokefree.gov and ucanquit2.</a:t>
            </a:r>
          </a:p>
          <a:p>
            <a:r>
              <a:rPr lang="en-US"/>
              <a:t>For civilians, your healthcare plans are all supposed to cover counseling and medications to help with tobacco cessation. Check with your healthcare plan to find out the details of your benefits. </a:t>
            </a:r>
          </a:p>
          <a:p>
            <a:endParaRPr lang="en-US"/>
          </a:p>
        </p:txBody>
      </p:sp>
      <p:sp>
        <p:nvSpPr>
          <p:cNvPr id="4" name="Slide Number Placeholder 3"/>
          <p:cNvSpPr>
            <a:spLocks noGrp="1"/>
          </p:cNvSpPr>
          <p:nvPr>
            <p:ph type="sldNum" sz="quarter" idx="5"/>
          </p:nvPr>
        </p:nvSpPr>
        <p:spPr/>
        <p:txBody>
          <a:bodyPr/>
          <a:lstStyle/>
          <a:p>
            <a:fld id="{42001FF6-B090-6A44-8C1B-A1FCE1610712}" type="slidenum">
              <a:rPr lang="en-US" smtClean="0"/>
              <a:pPr/>
              <a:t>10</a:t>
            </a:fld>
            <a:endParaRPr lang="en-US"/>
          </a:p>
        </p:txBody>
      </p:sp>
    </p:spTree>
    <p:extLst>
      <p:ext uri="{BB962C8B-B14F-4D97-AF65-F5344CB8AC3E}">
        <p14:creationId xmlns:p14="http://schemas.microsoft.com/office/powerpoint/2010/main" val="2555764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2001FF6-B090-6A44-8C1B-A1FCE1610712}" type="slidenum">
              <a:rPr lang="en-US" smtClean="0"/>
              <a:pPr/>
              <a:t>2</a:t>
            </a:fld>
            <a:endParaRPr lang="en-US"/>
          </a:p>
        </p:txBody>
      </p:sp>
    </p:spTree>
    <p:extLst>
      <p:ext uri="{BB962C8B-B14F-4D97-AF65-F5344CB8AC3E}">
        <p14:creationId xmlns:p14="http://schemas.microsoft.com/office/powerpoint/2010/main" val="22048469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Let’s move on to second hand smoke which is the result of smoking cigarettes, cigars, and pipes around others. Those who are exposed are inhaling the smoke. Those nontobacco users who are around smokers are more likely to develop lung cancer and heart disease. Among children and babies, secondhand smoke is associated with lung infections, asthma attacks, ear infections, and sudden infant death syndrome (SIDS). Pets exposed to secondhand smoke are also adversely affected.</a:t>
            </a:r>
          </a:p>
          <a:p>
            <a:r>
              <a:rPr lang="en-US"/>
              <a:t>There is NO SAFE LEVEL of secondhand smoke. Even brief exposure to secondhand smoke is harmful. </a:t>
            </a:r>
          </a:p>
          <a:p>
            <a:r>
              <a:rPr lang="en-US"/>
              <a:t>Many places have banned smoking due to the dangerous effects of secondhand smoking. </a:t>
            </a:r>
          </a:p>
          <a:p>
            <a:endParaRPr lang="en-US"/>
          </a:p>
        </p:txBody>
      </p:sp>
      <p:sp>
        <p:nvSpPr>
          <p:cNvPr id="4" name="Slide Number Placeholder 3"/>
          <p:cNvSpPr>
            <a:spLocks noGrp="1"/>
          </p:cNvSpPr>
          <p:nvPr>
            <p:ph type="sldNum" sz="quarter" idx="5"/>
          </p:nvPr>
        </p:nvSpPr>
        <p:spPr/>
        <p:txBody>
          <a:bodyPr/>
          <a:lstStyle/>
          <a:p>
            <a:fld id="{42001FF6-B090-6A44-8C1B-A1FCE1610712}" type="slidenum">
              <a:rPr lang="en-US" smtClean="0"/>
              <a:pPr/>
              <a:t>3</a:t>
            </a:fld>
            <a:endParaRPr lang="en-US"/>
          </a:p>
        </p:txBody>
      </p:sp>
    </p:spTree>
    <p:extLst>
      <p:ext uri="{BB962C8B-B14F-4D97-AF65-F5344CB8AC3E}">
        <p14:creationId xmlns:p14="http://schemas.microsoft.com/office/powerpoint/2010/main" val="2747095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Smokeless tobacco is NOT a safe alternative to smoking.  Smokeless tobacco is also known by other names- such as chewing, dipping, spit tobacco. There is also snus (a Swedish form of smokeless tobacco which one does not spit). None of these forms of nonsmoking tobacco are good or safe. Smokeless tobacco contains 28 cancer causing agents. Smokeless tobacco causes oral and pancreatic cancer.</a:t>
            </a:r>
          </a:p>
          <a:p>
            <a:r>
              <a:rPr lang="en-US"/>
              <a:t>It is associated with gum disease, tooth decay and a precancerous lesion (leukoplakia). </a:t>
            </a:r>
          </a:p>
          <a:p>
            <a:r>
              <a:rPr lang="en-US"/>
              <a:t>Smokeless tobacco is addictive. </a:t>
            </a:r>
          </a:p>
          <a:p>
            <a:r>
              <a:rPr lang="en-US"/>
              <a:t>Some people may smoke and use smokeless tobacco leading to higher levels of addiction, and higher risk for cancer.</a:t>
            </a:r>
          </a:p>
          <a:p>
            <a:r>
              <a:rPr lang="en-US"/>
              <a:t>Swallowing the dip, chew spit tobacco often occurs among users, which is harmful. Swallowing, whether intentional or accidental, can lead to medical problems. </a:t>
            </a:r>
          </a:p>
        </p:txBody>
      </p:sp>
      <p:sp>
        <p:nvSpPr>
          <p:cNvPr id="4" name="Slide Number Placeholder 3"/>
          <p:cNvSpPr>
            <a:spLocks noGrp="1"/>
          </p:cNvSpPr>
          <p:nvPr>
            <p:ph type="sldNum" sz="quarter" idx="5"/>
          </p:nvPr>
        </p:nvSpPr>
        <p:spPr/>
        <p:txBody>
          <a:bodyPr/>
          <a:lstStyle/>
          <a:p>
            <a:fld id="{42001FF6-B090-6A44-8C1B-A1FCE1610712}" type="slidenum">
              <a:rPr lang="en-US" smtClean="0"/>
              <a:pPr/>
              <a:t>4</a:t>
            </a:fld>
            <a:endParaRPr lang="en-US"/>
          </a:p>
        </p:txBody>
      </p:sp>
    </p:spTree>
    <p:extLst>
      <p:ext uri="{BB962C8B-B14F-4D97-AF65-F5344CB8AC3E}">
        <p14:creationId xmlns:p14="http://schemas.microsoft.com/office/powerpoint/2010/main" val="4599685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ＭＳ Ｐゴシック" charset="0"/>
              </a:rPr>
              <a:t>Electronic Nicotine Delivery System (ENDS)products are also known as e-cigarettes, e-hookahs, e-pipes, and as vaping. You may have heard and seen them around here. They are being touted as harmless and safe; and as a way to quit smoking. None of these statements or myths are true or correct. We do not completely know the full extent of the dangers associated with e-cigarette and e-product use. We do not know exactly what substances are in the electronic products. They have NOT been found to be an effective way to quit smoking. Some e-products have been banned in other countries, and there are restrictions on where they may be used. E-cigs have caused explosions, fires and been banned on planes, ships, and submarines due fire hazards associated with charging these devices.</a:t>
            </a:r>
          </a:p>
          <a:p>
            <a:endParaRPr lang="en-US"/>
          </a:p>
        </p:txBody>
      </p:sp>
      <p:sp>
        <p:nvSpPr>
          <p:cNvPr id="4" name="Slide Number Placeholder 3"/>
          <p:cNvSpPr>
            <a:spLocks noGrp="1"/>
          </p:cNvSpPr>
          <p:nvPr>
            <p:ph type="sldNum" sz="quarter" idx="5"/>
          </p:nvPr>
        </p:nvSpPr>
        <p:spPr/>
        <p:txBody>
          <a:bodyPr/>
          <a:lstStyle/>
          <a:p>
            <a:fld id="{42001FF6-B090-6A44-8C1B-A1FCE1610712}" type="slidenum">
              <a:rPr lang="en-US" smtClean="0"/>
              <a:pPr/>
              <a:t>5</a:t>
            </a:fld>
            <a:endParaRPr lang="en-US"/>
          </a:p>
        </p:txBody>
      </p:sp>
    </p:spTree>
    <p:extLst>
      <p:ext uri="{BB962C8B-B14F-4D97-AF65-F5344CB8AC3E}">
        <p14:creationId xmlns:p14="http://schemas.microsoft.com/office/powerpoint/2010/main" val="14308270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You may have heard or seen some of the newer forms of tobacco products. None of them are safe forms of tobacco use.</a:t>
            </a:r>
          </a:p>
          <a:p>
            <a:r>
              <a:rPr lang="en-US"/>
              <a:t>How many know about Hookah? It is a water pipe often used in the middle east and deployed Marines and Sailors are often exposed to them when they are overseas. They contain much more nicotine than</a:t>
            </a:r>
            <a:r>
              <a:rPr lang="en-US" baseline="0"/>
              <a:t> cigarettes and higher levels of other hazardous chemicals. Also having a hookah session usually entails staying there for some time- an hour or longer, and the second hand smoke is harmful for you and those who are present. We also know that people share the hookah pipe which may lead to cases of TB and the Hookah shop may not change the water in the hookah pipe on a regular basis. And who knows what someone may have put in the pipe before you?</a:t>
            </a:r>
          </a:p>
          <a:p>
            <a:endParaRPr lang="en-US" baseline="0"/>
          </a:p>
          <a:p>
            <a:r>
              <a:rPr lang="en-US" baseline="0"/>
              <a:t>Another alternative tobacco product is cigars. Cigars have been promoted as cool, sexy, manly, trendy and chic, and for the more affluent in society. Tobacco companies have made a comeback with cigars promoting them as a means to celebrate. Society has adopted them and even began creating lounges and clubs allowing cigar</a:t>
            </a:r>
            <a:r>
              <a:rPr lang="en-US"/>
              <a:t> smoking</a:t>
            </a:r>
            <a:r>
              <a:rPr lang="en-US" baseline="0"/>
              <a:t> and drinking to occur. However, leaving out the fact that cigar smoke is just as bad as cigarette smoke. The health effects of cigar smoke include increased risk for cancer such as lung and esophageal. Increased risk for diseases such as Chronic Obstructive Pulmonary Disease (COPD), Coronary Heart Disease (CHD), and Aortic Aneurysm. Just like cigarettes, cigars affect your military readiness and should be avoided or quit.  </a:t>
            </a:r>
          </a:p>
          <a:p>
            <a:endParaRPr lang="en-US"/>
          </a:p>
        </p:txBody>
      </p:sp>
      <p:sp>
        <p:nvSpPr>
          <p:cNvPr id="4" name="Slide Number Placeholder 3"/>
          <p:cNvSpPr>
            <a:spLocks noGrp="1"/>
          </p:cNvSpPr>
          <p:nvPr>
            <p:ph type="sldNum" sz="quarter" idx="5"/>
          </p:nvPr>
        </p:nvSpPr>
        <p:spPr/>
        <p:txBody>
          <a:bodyPr/>
          <a:lstStyle/>
          <a:p>
            <a:fld id="{42001FF6-B090-6A44-8C1B-A1FCE1610712}" type="slidenum">
              <a:rPr lang="en-US" smtClean="0"/>
              <a:pPr/>
              <a:t>6</a:t>
            </a:fld>
            <a:endParaRPr lang="en-US"/>
          </a:p>
        </p:txBody>
      </p:sp>
    </p:spTree>
    <p:extLst>
      <p:ext uri="{BB962C8B-B14F-4D97-AF65-F5344CB8AC3E}">
        <p14:creationId xmlns:p14="http://schemas.microsoft.com/office/powerpoint/2010/main" val="28521719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By using any type of tobacco, whether smoking, smokeless, or vaping, the individual becomes hooked on and addicted to nicotine. Nicotine is powerful and  may be as addictive as other problem drugs such as alcohol, cocaine and heroin. </a:t>
            </a:r>
          </a:p>
          <a:p>
            <a:r>
              <a:rPr lang="en-US"/>
              <a:t>When someone is trying to quit using tobacco, they often experience nicotine withdrawal symptoms, which may include feeling anxious, angry or irritable, have trouble concentrating and sleeping, experience cravings for tobacco and an increased appetite.</a:t>
            </a:r>
          </a:p>
          <a:p>
            <a:r>
              <a:rPr lang="en-US"/>
              <a:t>There is some Good News-the vast majority of tobacco users are interested in quitting. And there are numerous effective treatments to aid with quitting and staying tobacco free. Quitting is hard and  usually takes several serious quit attempts in order to remain tobacco free. Thousands have successfully quit and there are now more ex-smokers in this country than there are smokers. </a:t>
            </a:r>
          </a:p>
          <a:p>
            <a:endParaRPr lang="en-US"/>
          </a:p>
        </p:txBody>
      </p:sp>
      <p:sp>
        <p:nvSpPr>
          <p:cNvPr id="4" name="Slide Number Placeholder 3"/>
          <p:cNvSpPr>
            <a:spLocks noGrp="1"/>
          </p:cNvSpPr>
          <p:nvPr>
            <p:ph type="sldNum" sz="quarter" idx="5"/>
          </p:nvPr>
        </p:nvSpPr>
        <p:spPr/>
        <p:txBody>
          <a:bodyPr/>
          <a:lstStyle/>
          <a:p>
            <a:fld id="{42001FF6-B090-6A44-8C1B-A1FCE1610712}" type="slidenum">
              <a:rPr lang="en-US" smtClean="0"/>
              <a:pPr/>
              <a:t>7</a:t>
            </a:fld>
            <a:endParaRPr lang="en-US"/>
          </a:p>
        </p:txBody>
      </p:sp>
    </p:spTree>
    <p:extLst>
      <p:ext uri="{BB962C8B-B14F-4D97-AF65-F5344CB8AC3E}">
        <p14:creationId xmlns:p14="http://schemas.microsoft.com/office/powerpoint/2010/main" val="35362562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ＭＳ Ｐゴシック" charset="0"/>
                <a:cs typeface="ＭＳ Ｐゴシック" charset="0"/>
              </a:rPr>
              <a:t>Tobacco use effects everyone one of us. If someone smokes and uses tobacco, it effects them immediately and  does short  and long term damage.  Some of the most notable ways it may harm the individual include- </a:t>
            </a:r>
          </a:p>
          <a:p>
            <a:pPr marL="0" marR="0" lvl="0" indent="0" algn="l" defTabSz="4572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ＭＳ Ｐゴシック" charset="0"/>
                <a:cs typeface="ＭＳ Ｐゴシック" charset="0"/>
              </a:rPr>
              <a:t>It affects their night vision and hearing, their breathing, their fine motor coordination, their ability to cope with and manage stress and their stamina. All of these limitations add up to performing poorer at tasks , paying attention, staying focused, working up to speed and excelling at their duties. </a:t>
            </a:r>
          </a:p>
          <a:p>
            <a:pPr marL="0" marR="0" lvl="0" indent="0" algn="l" defTabSz="4572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ＭＳ Ｐゴシック" charset="0"/>
                <a:cs typeface="ＭＳ Ｐゴシック" charset="0"/>
              </a:rPr>
              <a:t>We also know that those who use tobacco get hurt more often than non-tobacco users, taking longer to heal and experience more accidents. When someone goes out for a “smoking break” they are absent from their assigned duties,  and the non-tobacco users are left back to pull the load and do the work.</a:t>
            </a:r>
          </a:p>
          <a:p>
            <a:pPr marL="0" marR="0" lvl="0" indent="0" algn="l" defTabSz="4572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ＭＳ Ｐゴシック" charset="0"/>
                <a:cs typeface="ＭＳ Ｐゴシック" charset="0"/>
              </a:rPr>
              <a:t> </a:t>
            </a:r>
          </a:p>
          <a:p>
            <a:pPr marL="0" marR="0" lvl="0" indent="0" algn="l" defTabSz="4572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ＭＳ Ｐゴシック" charset="0"/>
                <a:cs typeface="ＭＳ Ｐゴシック" charset="0"/>
              </a:rPr>
              <a:t>All of these add up to affecting the readiness of the Sailor and Marine.</a:t>
            </a:r>
          </a:p>
          <a:p>
            <a:pPr marL="0" marR="0" lvl="0" indent="0" algn="l" defTabSz="4572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ＭＳ Ｐゴシック" charset="0"/>
                <a:cs typeface="ＭＳ Ｐゴシック" charset="0"/>
              </a:rPr>
              <a:t> </a:t>
            </a:r>
          </a:p>
          <a:p>
            <a:pPr marL="0" marR="0" lvl="0" indent="0" algn="l" defTabSz="4572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ＭＳ Ｐゴシック" charset="0"/>
                <a:cs typeface="ＭＳ Ｐゴシック" charset="0"/>
              </a:rPr>
              <a:t>We need all of Navy and Marine Corps Team functioning at their Best. If  Sailors, Marines and Civilians are using tobacco, then they are usually not performing at an outstanding level, and this does impact the team's and command's ability to fulfill their mission.</a:t>
            </a:r>
          </a:p>
          <a:p>
            <a:pPr marL="0" marR="0" lvl="0" indent="0" algn="l" defTabSz="4572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ＭＳ Ｐゴシック" charset="0"/>
                <a:cs typeface="ＭＳ Ｐゴシック" charset="0"/>
              </a:rPr>
              <a:t> </a:t>
            </a:r>
          </a:p>
          <a:p>
            <a:endParaRPr lang="en-US"/>
          </a:p>
        </p:txBody>
      </p:sp>
      <p:sp>
        <p:nvSpPr>
          <p:cNvPr id="4" name="Slide Number Placeholder 3"/>
          <p:cNvSpPr>
            <a:spLocks noGrp="1"/>
          </p:cNvSpPr>
          <p:nvPr>
            <p:ph type="sldNum" sz="quarter" idx="5"/>
          </p:nvPr>
        </p:nvSpPr>
        <p:spPr/>
        <p:txBody>
          <a:bodyPr/>
          <a:lstStyle/>
          <a:p>
            <a:fld id="{42001FF6-B090-6A44-8C1B-A1FCE1610712}" type="slidenum">
              <a:rPr lang="en-US" smtClean="0"/>
              <a:pPr/>
              <a:t>8</a:t>
            </a:fld>
            <a:endParaRPr lang="en-US"/>
          </a:p>
        </p:txBody>
      </p:sp>
    </p:spTree>
    <p:extLst>
      <p:ext uri="{BB962C8B-B14F-4D97-AF65-F5344CB8AC3E}">
        <p14:creationId xmlns:p14="http://schemas.microsoft.com/office/powerpoint/2010/main" val="25194903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Navy and Marine Corps has a Tobacco Instruction 5100.13F. Let's review the Policy.</a:t>
            </a:r>
          </a:p>
          <a:p>
            <a:r>
              <a:rPr lang="en-US"/>
              <a:t>The DON policy states that all forms of tobacco may Only be used in the designated tobacco use areas. This means there is no smoking, vaping or using spit tobacco while walking to our building, or out to the car, or outside the entrance, or inside any military and federal work spaces.</a:t>
            </a:r>
          </a:p>
          <a:p>
            <a:r>
              <a:rPr lang="en-US"/>
              <a:t>The closest designated tobacco use for our command is located at ______. </a:t>
            </a:r>
          </a:p>
          <a:p>
            <a:r>
              <a:rPr lang="en-US"/>
              <a:t>The policy states that there are no special smoking breaks. Breaks for tobacco use are not required. If breaks are given, then they are the same for tobacco free individuals as for those who use tobacco.</a:t>
            </a:r>
          </a:p>
          <a:p>
            <a:r>
              <a:rPr lang="en-US"/>
              <a:t>If there is an issue or a problem with tobacco use, the policy states that the right to a tobacco free space will win out.</a:t>
            </a:r>
          </a:p>
          <a:p>
            <a:r>
              <a:rPr lang="en-US"/>
              <a:t>Any form of tobacco may Not be used during fitness and physical activity. The Smoking lamp is out.</a:t>
            </a:r>
          </a:p>
          <a:p>
            <a:r>
              <a:rPr lang="en-US"/>
              <a:t>All staff members- both military and civilian, may not use any tobacco in front of students during recruit, entry and training programs according to the Instruction.  </a:t>
            </a:r>
          </a:p>
          <a:p>
            <a:r>
              <a:rPr lang="en-US"/>
              <a:t>The Navy/Marine Corps Policy says that "a user of tobacco products is not the Navy's vision of a fit war-fighter.“ The Instruction says that the “DON vision is to become tobacco free.”</a:t>
            </a:r>
          </a:p>
          <a:p>
            <a:r>
              <a:rPr lang="en-US"/>
              <a:t>The Instruction also states the "DON vision is to become tobacco free.“</a:t>
            </a:r>
          </a:p>
          <a:p>
            <a:r>
              <a:rPr lang="en-US"/>
              <a:t>For additional information the SECNAV Instruction may be reviewed.</a:t>
            </a:r>
          </a:p>
          <a:p>
            <a:r>
              <a:rPr lang="en-US"/>
              <a:t>You may provide details of your command Tobacco policy/Instruction if there is one.</a:t>
            </a:r>
          </a:p>
          <a:p>
            <a:endParaRPr lang="en-US"/>
          </a:p>
        </p:txBody>
      </p:sp>
      <p:sp>
        <p:nvSpPr>
          <p:cNvPr id="4" name="Slide Number Placeholder 3"/>
          <p:cNvSpPr>
            <a:spLocks noGrp="1"/>
          </p:cNvSpPr>
          <p:nvPr>
            <p:ph type="sldNum" sz="quarter" idx="5"/>
          </p:nvPr>
        </p:nvSpPr>
        <p:spPr/>
        <p:txBody>
          <a:bodyPr/>
          <a:lstStyle/>
          <a:p>
            <a:fld id="{42001FF6-B090-6A44-8C1B-A1FCE1610712}" type="slidenum">
              <a:rPr lang="en-US" smtClean="0"/>
              <a:pPr/>
              <a:t>9</a:t>
            </a:fld>
            <a:endParaRPr lang="en-US"/>
          </a:p>
        </p:txBody>
      </p:sp>
    </p:spTree>
    <p:extLst>
      <p:ext uri="{BB962C8B-B14F-4D97-AF65-F5344CB8AC3E}">
        <p14:creationId xmlns:p14="http://schemas.microsoft.com/office/powerpoint/2010/main" val="165915571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a:extLst>
              <a:ext uri="{28A0092B-C50C-407E-A947-70E740481C1C}">
                <a14:useLocalDpi xmlns:a14="http://schemas.microsoft.com/office/drawing/2010/main" val="0"/>
              </a:ext>
            </a:extLst>
          </a:blip>
          <a:srcRect t="16406"/>
          <a:stretch/>
        </p:blipFill>
        <p:spPr>
          <a:xfrm>
            <a:off x="0" y="1070385"/>
            <a:ext cx="9171710" cy="5924447"/>
          </a:xfrm>
          <a:prstGeom prst="rect">
            <a:avLst/>
          </a:prstGeom>
        </p:spPr>
      </p:pic>
      <p:sp>
        <p:nvSpPr>
          <p:cNvPr id="2" name="Title 1"/>
          <p:cNvSpPr>
            <a:spLocks noGrp="1"/>
          </p:cNvSpPr>
          <p:nvPr>
            <p:ph type="ctrTitle"/>
          </p:nvPr>
        </p:nvSpPr>
        <p:spPr>
          <a:xfrm>
            <a:off x="685800" y="2781648"/>
            <a:ext cx="7772400" cy="1089398"/>
          </a:xfrm>
        </p:spPr>
        <p:txBody>
          <a:bodyPr anchor="b"/>
          <a:lstStyle>
            <a:lvl1pPr algn="l">
              <a:defRPr>
                <a:solidFill>
                  <a:schemeClr val="tx1"/>
                </a:solidFill>
              </a:defRPr>
            </a:lvl1pPr>
          </a:lstStyle>
          <a:p>
            <a:r>
              <a:rPr lang="en-US"/>
              <a:t>Click to edit Master title style</a:t>
            </a:r>
          </a:p>
        </p:txBody>
      </p:sp>
      <p:sp>
        <p:nvSpPr>
          <p:cNvPr id="3" name="Subtitle 2"/>
          <p:cNvSpPr>
            <a:spLocks noGrp="1"/>
          </p:cNvSpPr>
          <p:nvPr>
            <p:ph type="subTitle" idx="1"/>
          </p:nvPr>
        </p:nvSpPr>
        <p:spPr>
          <a:xfrm>
            <a:off x="685800" y="3927488"/>
            <a:ext cx="7772400" cy="739586"/>
          </a:xfrm>
        </p:spPr>
        <p:txBody>
          <a:bodyPr/>
          <a:lstStyle>
            <a:lvl1pPr marL="0" indent="0" algn="l">
              <a:buNone/>
              <a:defRPr>
                <a:solidFill>
                  <a:srgbClr val="5F606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pic>
        <p:nvPicPr>
          <p:cNvPr id="5" name="Picture 4" descr="Text&#10;&#10;Description automatically generated">
            <a:extLst>
              <a:ext uri="{FF2B5EF4-FFF2-40B4-BE49-F238E27FC236}">
                <a16:creationId xmlns:a16="http://schemas.microsoft.com/office/drawing/2014/main" id="{5B9D90DC-5C57-30A2-25D5-D40A33B18854}"/>
              </a:ext>
            </a:extLst>
          </p:cNvPr>
          <p:cNvPicPr>
            <a:picLocks noChangeAspect="1"/>
          </p:cNvPicPr>
          <p:nvPr userDrawn="1"/>
        </p:nvPicPr>
        <p:blipFill rotWithShape="1">
          <a:blip r:embed="rId3"/>
          <a:srcRect t="27787" r="9737" b="25740"/>
          <a:stretch/>
        </p:blipFill>
        <p:spPr>
          <a:xfrm>
            <a:off x="0" y="129802"/>
            <a:ext cx="6972300" cy="957262"/>
          </a:xfrm>
          <a:prstGeom prst="rect">
            <a:avLst/>
          </a:prstGeom>
        </p:spPr>
      </p:pic>
    </p:spTree>
    <p:extLst>
      <p:ext uri="{BB962C8B-B14F-4D97-AF65-F5344CB8AC3E}">
        <p14:creationId xmlns:p14="http://schemas.microsoft.com/office/powerpoint/2010/main" val="11385291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3468257" y="6477207"/>
            <a:ext cx="4903447" cy="365125"/>
          </a:xfrm>
          <a:prstGeom prst="rect">
            <a:avLst/>
          </a:prstGeom>
        </p:spPr>
        <p:txBody>
          <a:bodyPr/>
          <a:lstStyle>
            <a:lvl1pPr algn="r">
              <a:defRPr sz="1200">
                <a:solidFill>
                  <a:schemeClr val="tx1"/>
                </a:solidFill>
              </a:defRPr>
            </a:lvl1pPr>
          </a:lstStyle>
          <a:p>
            <a:r>
              <a:rPr lang="en-US"/>
              <a:t>Click to add optional section title or footer</a:t>
            </a:r>
          </a:p>
        </p:txBody>
      </p:sp>
    </p:spTree>
    <p:extLst>
      <p:ext uri="{BB962C8B-B14F-4D97-AF65-F5344CB8AC3E}">
        <p14:creationId xmlns:p14="http://schemas.microsoft.com/office/powerpoint/2010/main" val="5471582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3468257" y="6477207"/>
            <a:ext cx="4903447" cy="365125"/>
          </a:xfrm>
          <a:prstGeom prst="rect">
            <a:avLst/>
          </a:prstGeom>
        </p:spPr>
        <p:txBody>
          <a:bodyPr/>
          <a:lstStyle>
            <a:lvl1pPr algn="r">
              <a:defRPr sz="1200">
                <a:solidFill>
                  <a:schemeClr val="tx1"/>
                </a:solidFill>
              </a:defRPr>
            </a:lvl1pPr>
          </a:lstStyle>
          <a:p>
            <a:r>
              <a:rPr lang="en-US"/>
              <a:t>Click to add optional section title or footer</a:t>
            </a:r>
          </a:p>
        </p:txBody>
      </p:sp>
    </p:spTree>
    <p:extLst>
      <p:ext uri="{BB962C8B-B14F-4D97-AF65-F5344CB8AC3E}">
        <p14:creationId xmlns:p14="http://schemas.microsoft.com/office/powerpoint/2010/main" val="18452263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3468257" y="6477207"/>
            <a:ext cx="4903447" cy="365125"/>
          </a:xfrm>
          <a:prstGeom prst="rect">
            <a:avLst/>
          </a:prstGeom>
        </p:spPr>
        <p:txBody>
          <a:bodyPr/>
          <a:lstStyle>
            <a:lvl1pPr algn="r">
              <a:defRPr sz="1200">
                <a:solidFill>
                  <a:schemeClr val="tx1"/>
                </a:solidFill>
              </a:defRPr>
            </a:lvl1pPr>
          </a:lstStyle>
          <a:p>
            <a:r>
              <a:rPr lang="en-US"/>
              <a:t>Click to add optional section title or footer</a:t>
            </a:r>
          </a:p>
        </p:txBody>
      </p:sp>
    </p:spTree>
    <p:extLst>
      <p:ext uri="{BB962C8B-B14F-4D97-AF65-F5344CB8AC3E}">
        <p14:creationId xmlns:p14="http://schemas.microsoft.com/office/powerpoint/2010/main" val="29942871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rgbClr val="5F606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Footer Placeholder 4"/>
          <p:cNvSpPr>
            <a:spLocks noGrp="1"/>
          </p:cNvSpPr>
          <p:nvPr>
            <p:ph type="ftr" sz="quarter" idx="3"/>
          </p:nvPr>
        </p:nvSpPr>
        <p:spPr>
          <a:xfrm>
            <a:off x="3468257" y="6477207"/>
            <a:ext cx="4903447" cy="365125"/>
          </a:xfrm>
          <a:prstGeom prst="rect">
            <a:avLst/>
          </a:prstGeom>
        </p:spPr>
        <p:txBody>
          <a:bodyPr/>
          <a:lstStyle>
            <a:lvl1pPr algn="r">
              <a:defRPr sz="1200">
                <a:solidFill>
                  <a:schemeClr val="tx1"/>
                </a:solidFill>
              </a:defRPr>
            </a:lvl1pPr>
          </a:lstStyle>
          <a:p>
            <a:r>
              <a:rPr lang="en-US"/>
              <a:t>Click to add optional section title or footer</a:t>
            </a:r>
          </a:p>
        </p:txBody>
      </p:sp>
    </p:spTree>
    <p:extLst>
      <p:ext uri="{BB962C8B-B14F-4D97-AF65-F5344CB8AC3E}">
        <p14:creationId xmlns:p14="http://schemas.microsoft.com/office/powerpoint/2010/main" val="18152647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4"/>
          <p:cNvSpPr>
            <a:spLocks noGrp="1"/>
          </p:cNvSpPr>
          <p:nvPr>
            <p:ph type="ftr" sz="quarter" idx="3"/>
          </p:nvPr>
        </p:nvSpPr>
        <p:spPr>
          <a:xfrm>
            <a:off x="3468257" y="6477207"/>
            <a:ext cx="4903447" cy="365125"/>
          </a:xfrm>
          <a:prstGeom prst="rect">
            <a:avLst/>
          </a:prstGeom>
        </p:spPr>
        <p:txBody>
          <a:bodyPr/>
          <a:lstStyle>
            <a:lvl1pPr algn="r">
              <a:defRPr sz="1200">
                <a:solidFill>
                  <a:schemeClr val="tx1"/>
                </a:solidFill>
              </a:defRPr>
            </a:lvl1pPr>
          </a:lstStyle>
          <a:p>
            <a:r>
              <a:rPr lang="en-US"/>
              <a:t>Click to add optional section title or footer</a:t>
            </a:r>
          </a:p>
        </p:txBody>
      </p:sp>
    </p:spTree>
    <p:extLst>
      <p:ext uri="{BB962C8B-B14F-4D97-AF65-F5344CB8AC3E}">
        <p14:creationId xmlns:p14="http://schemas.microsoft.com/office/powerpoint/2010/main" val="38838199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4"/>
          <p:cNvSpPr>
            <a:spLocks noGrp="1"/>
          </p:cNvSpPr>
          <p:nvPr>
            <p:ph type="ftr" sz="quarter" idx="10"/>
          </p:nvPr>
        </p:nvSpPr>
        <p:spPr>
          <a:xfrm>
            <a:off x="3468257" y="6477207"/>
            <a:ext cx="4903447" cy="365125"/>
          </a:xfrm>
          <a:prstGeom prst="rect">
            <a:avLst/>
          </a:prstGeom>
        </p:spPr>
        <p:txBody>
          <a:bodyPr/>
          <a:lstStyle>
            <a:lvl1pPr algn="r">
              <a:defRPr sz="1200">
                <a:solidFill>
                  <a:schemeClr val="tx1"/>
                </a:solidFill>
              </a:defRPr>
            </a:lvl1pPr>
          </a:lstStyle>
          <a:p>
            <a:r>
              <a:rPr lang="en-US"/>
              <a:t>Click to add optional section title or footer</a:t>
            </a:r>
          </a:p>
        </p:txBody>
      </p:sp>
    </p:spTree>
    <p:extLst>
      <p:ext uri="{BB962C8B-B14F-4D97-AF65-F5344CB8AC3E}">
        <p14:creationId xmlns:p14="http://schemas.microsoft.com/office/powerpoint/2010/main" val="18922532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4"/>
          <p:cNvSpPr>
            <a:spLocks noGrp="1"/>
          </p:cNvSpPr>
          <p:nvPr>
            <p:ph type="ftr" sz="quarter" idx="3"/>
          </p:nvPr>
        </p:nvSpPr>
        <p:spPr>
          <a:xfrm>
            <a:off x="3468257" y="6477207"/>
            <a:ext cx="4903447" cy="365125"/>
          </a:xfrm>
          <a:prstGeom prst="rect">
            <a:avLst/>
          </a:prstGeom>
        </p:spPr>
        <p:txBody>
          <a:bodyPr/>
          <a:lstStyle>
            <a:lvl1pPr algn="r">
              <a:defRPr sz="1200">
                <a:solidFill>
                  <a:schemeClr val="tx1"/>
                </a:solidFill>
              </a:defRPr>
            </a:lvl1pPr>
          </a:lstStyle>
          <a:p>
            <a:r>
              <a:rPr lang="en-US"/>
              <a:t>Click to add optional section title or footer</a:t>
            </a:r>
          </a:p>
        </p:txBody>
      </p:sp>
    </p:spTree>
    <p:extLst>
      <p:ext uri="{BB962C8B-B14F-4D97-AF65-F5344CB8AC3E}">
        <p14:creationId xmlns:p14="http://schemas.microsoft.com/office/powerpoint/2010/main" val="39732717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4"/>
          <p:cNvSpPr>
            <a:spLocks noGrp="1"/>
          </p:cNvSpPr>
          <p:nvPr>
            <p:ph type="ftr" sz="quarter" idx="3"/>
          </p:nvPr>
        </p:nvSpPr>
        <p:spPr>
          <a:xfrm>
            <a:off x="3468257" y="6477207"/>
            <a:ext cx="4903447" cy="365125"/>
          </a:xfrm>
          <a:prstGeom prst="rect">
            <a:avLst/>
          </a:prstGeom>
        </p:spPr>
        <p:txBody>
          <a:bodyPr/>
          <a:lstStyle>
            <a:lvl1pPr algn="r">
              <a:defRPr sz="1200">
                <a:solidFill>
                  <a:schemeClr val="tx1"/>
                </a:solidFill>
              </a:defRPr>
            </a:lvl1pPr>
          </a:lstStyle>
          <a:p>
            <a:r>
              <a:rPr lang="en-US"/>
              <a:t>Click to add optional section title or footer</a:t>
            </a:r>
          </a:p>
        </p:txBody>
      </p:sp>
    </p:spTree>
    <p:extLst>
      <p:ext uri="{BB962C8B-B14F-4D97-AF65-F5344CB8AC3E}">
        <p14:creationId xmlns:p14="http://schemas.microsoft.com/office/powerpoint/2010/main" val="8639343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4"/>
          <p:cNvSpPr>
            <a:spLocks noGrp="1"/>
          </p:cNvSpPr>
          <p:nvPr>
            <p:ph type="ftr" sz="quarter" idx="3"/>
          </p:nvPr>
        </p:nvSpPr>
        <p:spPr>
          <a:xfrm>
            <a:off x="3468257" y="6477207"/>
            <a:ext cx="4903447" cy="365125"/>
          </a:xfrm>
          <a:prstGeom prst="rect">
            <a:avLst/>
          </a:prstGeom>
        </p:spPr>
        <p:txBody>
          <a:bodyPr/>
          <a:lstStyle>
            <a:lvl1pPr algn="r">
              <a:defRPr sz="1200">
                <a:solidFill>
                  <a:schemeClr val="tx1"/>
                </a:solidFill>
              </a:defRPr>
            </a:lvl1pPr>
          </a:lstStyle>
          <a:p>
            <a:r>
              <a:rPr lang="en-US"/>
              <a:t>Click to add optional section title or footer</a:t>
            </a:r>
          </a:p>
        </p:txBody>
      </p:sp>
    </p:spTree>
    <p:extLst>
      <p:ext uri="{BB962C8B-B14F-4D97-AF65-F5344CB8AC3E}">
        <p14:creationId xmlns:p14="http://schemas.microsoft.com/office/powerpoint/2010/main" val="22536505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4"/>
          <p:cNvSpPr>
            <a:spLocks noGrp="1"/>
          </p:cNvSpPr>
          <p:nvPr>
            <p:ph type="ftr" sz="quarter" idx="3"/>
          </p:nvPr>
        </p:nvSpPr>
        <p:spPr>
          <a:xfrm>
            <a:off x="3468257" y="6477207"/>
            <a:ext cx="4903447" cy="365125"/>
          </a:xfrm>
          <a:prstGeom prst="rect">
            <a:avLst/>
          </a:prstGeom>
        </p:spPr>
        <p:txBody>
          <a:bodyPr/>
          <a:lstStyle>
            <a:lvl1pPr algn="r">
              <a:defRPr sz="1200">
                <a:solidFill>
                  <a:schemeClr val="tx1"/>
                </a:solidFill>
              </a:defRPr>
            </a:lvl1pPr>
          </a:lstStyle>
          <a:p>
            <a:r>
              <a:rPr lang="en-US"/>
              <a:t>Click to add optional section title or footer</a:t>
            </a:r>
          </a:p>
        </p:txBody>
      </p:sp>
    </p:spTree>
    <p:extLst>
      <p:ext uri="{BB962C8B-B14F-4D97-AF65-F5344CB8AC3E}">
        <p14:creationId xmlns:p14="http://schemas.microsoft.com/office/powerpoint/2010/main" val="10549130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 name="Picture 4" descr="Technical Report template_ppt_0816132.jpg"/>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457200" y="274638"/>
            <a:ext cx="8229600" cy="965480"/>
          </a:xfrm>
          <a:prstGeom prst="rect">
            <a:avLst/>
          </a:prstGeom>
        </p:spPr>
        <p:txBody>
          <a:bodyPr vert="horz" lIns="0" tIns="0" rIns="0" bIns="0" rtlCol="0" anchor="t">
            <a:noAutofit/>
          </a:bodyPr>
          <a:lstStyle/>
          <a:p>
            <a:r>
              <a:rPr lang="en-US"/>
              <a:t>Click to edit Master title style</a:t>
            </a:r>
          </a:p>
        </p:txBody>
      </p:sp>
      <p:sp>
        <p:nvSpPr>
          <p:cNvPr id="3" name="Text Placeholder 2"/>
          <p:cNvSpPr>
            <a:spLocks noGrp="1"/>
          </p:cNvSpPr>
          <p:nvPr>
            <p:ph type="body" idx="1"/>
          </p:nvPr>
        </p:nvSpPr>
        <p:spPr>
          <a:xfrm>
            <a:off x="457200" y="1411943"/>
            <a:ext cx="8229600" cy="4360612"/>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4"/>
          <p:cNvSpPr>
            <a:spLocks noGrp="1"/>
          </p:cNvSpPr>
          <p:nvPr>
            <p:ph type="ftr" sz="quarter" idx="3"/>
          </p:nvPr>
        </p:nvSpPr>
        <p:spPr>
          <a:xfrm>
            <a:off x="3468257" y="6477207"/>
            <a:ext cx="4903447" cy="365125"/>
          </a:xfrm>
          <a:prstGeom prst="rect">
            <a:avLst/>
          </a:prstGeom>
        </p:spPr>
        <p:txBody>
          <a:bodyPr/>
          <a:lstStyle>
            <a:lvl1pPr algn="r">
              <a:defRPr sz="1200">
                <a:solidFill>
                  <a:schemeClr val="tx1"/>
                </a:solidFill>
              </a:defRPr>
            </a:lvl1pPr>
          </a:lstStyle>
          <a:p>
            <a:r>
              <a:rPr lang="en-US"/>
              <a:t>Click to add optional section title or footer</a:t>
            </a:r>
          </a:p>
        </p:txBody>
      </p:sp>
      <p:sp>
        <p:nvSpPr>
          <p:cNvPr id="7" name="Slide Number Placeholder 5"/>
          <p:cNvSpPr txBox="1">
            <a:spLocks/>
          </p:cNvSpPr>
          <p:nvPr userDrawn="1"/>
        </p:nvSpPr>
        <p:spPr>
          <a:xfrm>
            <a:off x="6169486" y="6486732"/>
            <a:ext cx="2517314"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1200">
                <a:solidFill>
                  <a:schemeClr val="tx1"/>
                </a:solidFill>
              </a:rPr>
              <a:t>│</a:t>
            </a:r>
            <a:fld id="{DA93C073-08DE-9C40-9CD0-DDF7A0FDEC50}" type="slidenum">
              <a:rPr lang="en-US" sz="1200" smtClean="0">
                <a:solidFill>
                  <a:schemeClr val="tx1"/>
                </a:solidFill>
              </a:rPr>
              <a:pPr algn="r"/>
              <a:t>‹#›</a:t>
            </a:fld>
            <a:endParaRPr lang="en-US" sz="1200">
              <a:solidFill>
                <a:schemeClr val="tx1"/>
              </a:solidFill>
            </a:endParaRPr>
          </a:p>
        </p:txBody>
      </p:sp>
      <p:pic>
        <p:nvPicPr>
          <p:cNvPr id="4" name="Picture 3" descr="Text&#10;&#10;Description automatically generated">
            <a:extLst>
              <a:ext uri="{FF2B5EF4-FFF2-40B4-BE49-F238E27FC236}">
                <a16:creationId xmlns:a16="http://schemas.microsoft.com/office/drawing/2014/main" id="{DD9AE823-F450-C4A6-D15F-9234B5839519}"/>
              </a:ext>
            </a:extLst>
          </p:cNvPr>
          <p:cNvPicPr>
            <a:picLocks noChangeAspect="1"/>
          </p:cNvPicPr>
          <p:nvPr userDrawn="1"/>
        </p:nvPicPr>
        <p:blipFill rotWithShape="1">
          <a:blip r:embed="rId14"/>
          <a:srcRect t="27787" r="9737" b="25740"/>
          <a:stretch/>
        </p:blipFill>
        <p:spPr>
          <a:xfrm>
            <a:off x="69573" y="6364449"/>
            <a:ext cx="3917814" cy="537898"/>
          </a:xfrm>
          <a:prstGeom prst="rect">
            <a:avLst/>
          </a:prstGeom>
        </p:spPr>
      </p:pic>
    </p:spTree>
    <p:extLst>
      <p:ext uri="{BB962C8B-B14F-4D97-AF65-F5344CB8AC3E}">
        <p14:creationId xmlns:p14="http://schemas.microsoft.com/office/powerpoint/2010/main" val="33101137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l" defTabSz="457200" rtl="0" eaLnBrk="1" latinLnBrk="0" hangingPunct="1">
        <a:spcBef>
          <a:spcPct val="0"/>
        </a:spcBef>
        <a:buNone/>
        <a:defRPr sz="3000" b="1" kern="1200">
          <a:solidFill>
            <a:schemeClr val="tx1"/>
          </a:solidFill>
          <a:latin typeface="+mj-lt"/>
          <a:ea typeface="+mj-ea"/>
          <a:cs typeface="+mj-cs"/>
        </a:defRPr>
      </a:lvl1pPr>
    </p:titleStyle>
    <p:bodyStyle>
      <a:lvl1pPr marL="274320" indent="-274320" algn="l" defTabSz="457200" rtl="0" eaLnBrk="1" latinLnBrk="0" hangingPunct="1">
        <a:spcBef>
          <a:spcPts val="0"/>
        </a:spcBef>
        <a:buClr>
          <a:schemeClr val="tx1"/>
        </a:buClr>
        <a:buFont typeface="Wingdings" charset="2"/>
        <a:buChar char="§"/>
        <a:defRPr sz="2400" kern="1200">
          <a:solidFill>
            <a:srgbClr val="000000"/>
          </a:solidFill>
          <a:latin typeface="+mn-lt"/>
          <a:ea typeface="+mn-ea"/>
          <a:cs typeface="+mn-cs"/>
        </a:defRPr>
      </a:lvl1pPr>
      <a:lvl2pPr marL="640080" indent="-320040" algn="l" defTabSz="457200" rtl="0" eaLnBrk="1" latinLnBrk="0" hangingPunct="1">
        <a:spcBef>
          <a:spcPts val="600"/>
        </a:spcBef>
        <a:buClr>
          <a:schemeClr val="tx1"/>
        </a:buClr>
        <a:buFont typeface="Arial"/>
        <a:buChar char="–"/>
        <a:defRPr sz="2400" kern="1200">
          <a:solidFill>
            <a:srgbClr val="000000"/>
          </a:solidFill>
          <a:latin typeface="+mn-lt"/>
          <a:ea typeface="+mn-ea"/>
          <a:cs typeface="+mn-cs"/>
        </a:defRPr>
      </a:lvl2pPr>
      <a:lvl3pPr marL="912813" indent="-227013" algn="l" defTabSz="457200" rtl="0" eaLnBrk="1" latinLnBrk="0" hangingPunct="1">
        <a:spcBef>
          <a:spcPts val="600"/>
        </a:spcBef>
        <a:buClr>
          <a:schemeClr val="tx1"/>
        </a:buClr>
        <a:buFont typeface="Arial"/>
        <a:buChar char="•"/>
        <a:defRPr sz="2400" kern="1200">
          <a:solidFill>
            <a:srgbClr val="000000"/>
          </a:solidFill>
          <a:latin typeface="+mn-lt"/>
          <a:ea typeface="+mn-ea"/>
          <a:cs typeface="+mn-cs"/>
        </a:defRPr>
      </a:lvl3pPr>
      <a:lvl4pPr marL="1325880" indent="-274320" algn="l" defTabSz="457200" rtl="0" eaLnBrk="1" latinLnBrk="0" hangingPunct="1">
        <a:spcBef>
          <a:spcPts val="600"/>
        </a:spcBef>
        <a:buClr>
          <a:schemeClr val="tx1"/>
        </a:buClr>
        <a:buFont typeface="Arial"/>
        <a:buChar char="–"/>
        <a:defRPr sz="2400" kern="1200">
          <a:solidFill>
            <a:srgbClr val="000000"/>
          </a:solidFill>
          <a:latin typeface="+mn-lt"/>
          <a:ea typeface="+mn-ea"/>
          <a:cs typeface="+mn-cs"/>
        </a:defRPr>
      </a:lvl4pPr>
      <a:lvl5pPr marL="1717675" indent="-231775" algn="l" defTabSz="457200" rtl="0" eaLnBrk="1" latinLnBrk="0" hangingPunct="1">
        <a:spcBef>
          <a:spcPct val="20000"/>
        </a:spcBef>
        <a:buClr>
          <a:schemeClr val="tx1"/>
        </a:buClr>
        <a:buFont typeface="Arial"/>
        <a:buChar char="»"/>
        <a:defRPr sz="2400" kern="1200">
          <a:solidFill>
            <a:srgbClr val="000000"/>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hyperlink" Target="https://www.med.navy.mil/sites/nmcphc/health-promotion/tobacco-free-living/Pages/Tobacco-ForYouSelfHelp.aspx" TargetMode="External"/><Relationship Id="rId7" Type="http://schemas.openxmlformats.org/officeDocument/2006/relationships/hyperlink" Target="http://smokefree.gov/smokefreetxt-faqs"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hyperlink" Target="http://smokefree.gov/apps-quitguide"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youtu.be/d6iS44aHy4s" TargetMode="External"/><Relationship Id="rId2" Type="http://schemas.openxmlformats.org/officeDocument/2006/relationships/hyperlink" Target="https://www.dvidshub.net/video/659492/truth-about-tobacco" TargetMode="Externa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hyperlink" Target="https://youtu.be/_MlDuDWLo0U" TargetMode="External"/><Relationship Id="rId4" Type="http://schemas.openxmlformats.org/officeDocument/2006/relationships/hyperlink" Target="https://youtu.be/TRuArFS5FvA"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jpeg"/><Relationship Id="rId4" Type="http://schemas.openxmlformats.org/officeDocument/2006/relationships/image" Target="../media/image12.jpe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hyperlink" Target="Tobacco%20Presentation%20October%2025/beatrices-tip-print-ad-7x10.pdf"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image" Target="../media/image2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5254754"/>
            <a:ext cx="7772400" cy="560830"/>
          </a:xfrm>
        </p:spPr>
        <p:txBody>
          <a:bodyPr/>
          <a:lstStyle/>
          <a:p>
            <a:r>
              <a:rPr lang="en-US"/>
              <a:t>COMMAND INDOCTRINATION</a:t>
            </a:r>
          </a:p>
        </p:txBody>
      </p:sp>
      <p:sp>
        <p:nvSpPr>
          <p:cNvPr id="3" name="Subtitle 2"/>
          <p:cNvSpPr>
            <a:spLocks noGrp="1"/>
          </p:cNvSpPr>
          <p:nvPr>
            <p:ph type="subTitle" idx="1"/>
          </p:nvPr>
        </p:nvSpPr>
        <p:spPr>
          <a:xfrm>
            <a:off x="685800" y="5815584"/>
            <a:ext cx="7772400" cy="414528"/>
          </a:xfrm>
        </p:spPr>
        <p:txBody>
          <a:bodyPr vert="horz" lIns="0" tIns="0" rIns="0" bIns="0" rtlCol="0" anchor="t">
            <a:noAutofit/>
          </a:bodyPr>
          <a:lstStyle/>
          <a:p>
            <a:r>
              <a:rPr lang="en-US" b="1"/>
              <a:t>Tobacco Presentation</a:t>
            </a:r>
          </a:p>
        </p:txBody>
      </p:sp>
      <p:pic>
        <p:nvPicPr>
          <p:cNvPr id="4" name="Picture 3" descr="A picture containing text, wooden, wood&#10;&#10;Description automatically generated">
            <a:extLst>
              <a:ext uri="{FF2B5EF4-FFF2-40B4-BE49-F238E27FC236}">
                <a16:creationId xmlns:a16="http://schemas.microsoft.com/office/drawing/2014/main" id="{60619079-C907-66D8-0C44-749DA81B9857}"/>
              </a:ext>
            </a:extLst>
          </p:cNvPr>
          <p:cNvPicPr>
            <a:picLocks noChangeAspect="1"/>
          </p:cNvPicPr>
          <p:nvPr/>
        </p:nvPicPr>
        <p:blipFill rotWithShape="1">
          <a:blip r:embed="rId2"/>
          <a:srcRect t="1355" r="4" b="4"/>
          <a:stretch/>
        </p:blipFill>
        <p:spPr>
          <a:xfrm>
            <a:off x="6358045" y="1495627"/>
            <a:ext cx="2822531" cy="3642220"/>
          </a:xfrm>
          <a:prstGeom prst="rect">
            <a:avLst/>
          </a:prstGeom>
        </p:spPr>
      </p:pic>
      <p:pic>
        <p:nvPicPr>
          <p:cNvPr id="5" name="Picture 4" descr="A person holding a baby&#10;&#10;Description automatically generated with medium confidence">
            <a:extLst>
              <a:ext uri="{FF2B5EF4-FFF2-40B4-BE49-F238E27FC236}">
                <a16:creationId xmlns:a16="http://schemas.microsoft.com/office/drawing/2014/main" id="{5BF55487-24E5-C2DE-0B0F-3A871C319858}"/>
              </a:ext>
            </a:extLst>
          </p:cNvPr>
          <p:cNvPicPr>
            <a:picLocks noChangeAspect="1"/>
          </p:cNvPicPr>
          <p:nvPr/>
        </p:nvPicPr>
        <p:blipFill rotWithShape="1">
          <a:blip r:embed="rId3"/>
          <a:srcRect l="-636" r="2189" b="-4"/>
          <a:stretch/>
        </p:blipFill>
        <p:spPr>
          <a:xfrm>
            <a:off x="3182112" y="1498192"/>
            <a:ext cx="3139523" cy="3642220"/>
          </a:xfrm>
          <a:prstGeom prst="rect">
            <a:avLst/>
          </a:prstGeom>
        </p:spPr>
      </p:pic>
      <p:pic>
        <p:nvPicPr>
          <p:cNvPr id="6" name="Picture 5" descr="A person holding a syringe&#10;&#10;Description automatically generated with low confidence">
            <a:extLst>
              <a:ext uri="{FF2B5EF4-FFF2-40B4-BE49-F238E27FC236}">
                <a16:creationId xmlns:a16="http://schemas.microsoft.com/office/drawing/2014/main" id="{0E4392D1-308D-B634-338A-5FA0BE3189BD}"/>
              </a:ext>
            </a:extLst>
          </p:cNvPr>
          <p:cNvPicPr>
            <a:picLocks noChangeAspect="1"/>
          </p:cNvPicPr>
          <p:nvPr/>
        </p:nvPicPr>
        <p:blipFill rotWithShape="1">
          <a:blip r:embed="rId4"/>
          <a:srcRect l="3565" r="3488" b="-4"/>
          <a:stretch/>
        </p:blipFill>
        <p:spPr>
          <a:xfrm>
            <a:off x="0" y="1498192"/>
            <a:ext cx="3182112" cy="3642220"/>
          </a:xfrm>
          <a:prstGeom prst="rect">
            <a:avLst/>
          </a:prstGeom>
        </p:spPr>
      </p:pic>
    </p:spTree>
    <p:extLst>
      <p:ext uri="{BB962C8B-B14F-4D97-AF65-F5344CB8AC3E}">
        <p14:creationId xmlns:p14="http://schemas.microsoft.com/office/powerpoint/2010/main" val="22983895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186928" cy="965480"/>
          </a:xfrm>
        </p:spPr>
        <p:txBody>
          <a:bodyPr/>
          <a:lstStyle/>
          <a:p>
            <a:r>
              <a:rPr lang="en-US"/>
              <a:t>Navy &amp; Marine Corps Tobacco Policy</a:t>
            </a:r>
            <a:endParaRPr lang="en-US" sz="2500"/>
          </a:p>
        </p:txBody>
      </p:sp>
      <p:sp>
        <p:nvSpPr>
          <p:cNvPr id="3" name="Content Placeholder 2"/>
          <p:cNvSpPr>
            <a:spLocks noGrp="1"/>
          </p:cNvSpPr>
          <p:nvPr>
            <p:ph idx="1"/>
          </p:nvPr>
        </p:nvSpPr>
        <p:spPr/>
        <p:txBody>
          <a:bodyPr vert="horz" lIns="0" tIns="0" rIns="0" bIns="0" rtlCol="0" anchor="t">
            <a:noAutofit/>
          </a:bodyPr>
          <a:lstStyle/>
          <a:p>
            <a:pPr marL="342900" indent="-342900"/>
            <a:r>
              <a:rPr lang="en-US"/>
              <a:t>Tobacco use is prohibited during physical fitness, training and </a:t>
            </a:r>
            <a:r>
              <a:rPr lang="en-US" dirty="0"/>
              <a:t>conditioning.</a:t>
            </a:r>
            <a:endParaRPr lang="en-US"/>
          </a:p>
          <a:p>
            <a:r>
              <a:rPr lang="en-US" dirty="0"/>
              <a:t>Staff at initial entry and training programs may not use tobacco in the presence of students, recruits, officer candidates and midshipmen.</a:t>
            </a:r>
          </a:p>
          <a:p>
            <a:r>
              <a:rPr lang="en-US" dirty="0"/>
              <a:t>Tobacco use is prohibited in DON/Government vehicles.</a:t>
            </a:r>
          </a:p>
          <a:p>
            <a:r>
              <a:rPr lang="en-US" dirty="0"/>
              <a:t>Tobacco may only be used in the designated tobacco use areas.</a:t>
            </a:r>
          </a:p>
          <a:p>
            <a:r>
              <a:rPr lang="en-US" dirty="0"/>
              <a:t>Must be 21 to purchase tobacco CONUS.</a:t>
            </a:r>
          </a:p>
          <a:p>
            <a:r>
              <a:rPr lang="en-US" dirty="0"/>
              <a:t>Tobacco product users will have the same number and length of breaks as non-tobacco users.</a:t>
            </a:r>
          </a:p>
          <a:p>
            <a:endParaRPr lang="en-US"/>
          </a:p>
        </p:txBody>
      </p:sp>
      <p:grpSp>
        <p:nvGrpSpPr>
          <p:cNvPr id="7" name="Group 6">
            <a:extLst>
              <a:ext uri="{FF2B5EF4-FFF2-40B4-BE49-F238E27FC236}">
                <a16:creationId xmlns:a16="http://schemas.microsoft.com/office/drawing/2014/main" id="{902455D8-221D-9139-AE85-E7C05BB36F15}"/>
              </a:ext>
            </a:extLst>
          </p:cNvPr>
          <p:cNvGrpSpPr/>
          <p:nvPr/>
        </p:nvGrpSpPr>
        <p:grpSpPr>
          <a:xfrm>
            <a:off x="6220509" y="127667"/>
            <a:ext cx="1765251" cy="823310"/>
            <a:chOff x="6415581" y="127666"/>
            <a:chExt cx="2117922" cy="1010875"/>
          </a:xfrm>
        </p:grpSpPr>
        <p:pic>
          <p:nvPicPr>
            <p:cNvPr id="5" name="Picture 2">
              <a:extLst>
                <a:ext uri="{FF2B5EF4-FFF2-40B4-BE49-F238E27FC236}">
                  <a16:creationId xmlns:a16="http://schemas.microsoft.com/office/drawing/2014/main" id="{A03F2ABA-FB03-DC73-A32F-5EFDCCF584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89686" y="127666"/>
              <a:ext cx="1043817" cy="1010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3">
              <a:extLst>
                <a:ext uri="{FF2B5EF4-FFF2-40B4-BE49-F238E27FC236}">
                  <a16:creationId xmlns:a16="http://schemas.microsoft.com/office/drawing/2014/main" id="{51322C34-F704-2D83-5C59-FBF0814454A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15581" y="127666"/>
              <a:ext cx="963481" cy="9654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31755433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5368"/>
            <a:ext cx="8229600" cy="615378"/>
          </a:xfrm>
        </p:spPr>
        <p:txBody>
          <a:bodyPr/>
          <a:lstStyle/>
          <a:p>
            <a:r>
              <a:rPr lang="en-US"/>
              <a:t>Where to Go for Help</a:t>
            </a:r>
            <a:endParaRPr lang="en-US" sz="2500"/>
          </a:p>
        </p:txBody>
      </p:sp>
      <p:sp>
        <p:nvSpPr>
          <p:cNvPr id="3" name="Content Placeholder 2"/>
          <p:cNvSpPr>
            <a:spLocks noGrp="1"/>
          </p:cNvSpPr>
          <p:nvPr>
            <p:ph idx="1"/>
          </p:nvPr>
        </p:nvSpPr>
        <p:spPr>
          <a:xfrm>
            <a:off x="457200" y="1411943"/>
            <a:ext cx="6116595" cy="4360612"/>
          </a:xfrm>
        </p:spPr>
        <p:txBody>
          <a:bodyPr/>
          <a:lstStyle/>
          <a:p>
            <a:r>
              <a:rPr lang="en-US"/>
              <a:t>Medical/Dental</a:t>
            </a:r>
          </a:p>
          <a:p>
            <a:r>
              <a:rPr lang="en-US"/>
              <a:t>MTF Health Promotion Tobacco Cessation Program</a:t>
            </a:r>
          </a:p>
          <a:p>
            <a:r>
              <a:rPr lang="en-US"/>
              <a:t>Call your state quit line at 1-800-QUITNOW</a:t>
            </a:r>
          </a:p>
          <a:p>
            <a:r>
              <a:rPr lang="en-US"/>
              <a:t>Web based Cessation Programs</a:t>
            </a:r>
          </a:p>
          <a:p>
            <a:pPr lvl="1"/>
            <a:r>
              <a:rPr lang="en-US">
                <a:hlinkClick r:id="rId3"/>
              </a:rPr>
              <a:t>Navy &amp; Marine Corp Tobacco Free Living</a:t>
            </a:r>
            <a:endParaRPr lang="en-US"/>
          </a:p>
          <a:p>
            <a:r>
              <a:rPr lang="en-US"/>
              <a:t>Defense Department You Can Quit 2</a:t>
            </a:r>
          </a:p>
          <a:p>
            <a:r>
              <a:rPr lang="en-US"/>
              <a:t>Apps</a:t>
            </a:r>
          </a:p>
          <a:p>
            <a:r>
              <a:rPr lang="en-US"/>
              <a:t>Texting and Chatting Programs</a:t>
            </a:r>
          </a:p>
          <a:p>
            <a:r>
              <a:rPr lang="en-US"/>
              <a:t>Civilian Healthcare Plan Coverage</a:t>
            </a:r>
          </a:p>
          <a:p>
            <a:endParaRPr lang="en-US"/>
          </a:p>
        </p:txBody>
      </p:sp>
      <p:pic>
        <p:nvPicPr>
          <p:cNvPr id="5" name="Picture 2">
            <a:hlinkClick r:id="rId4"/>
            <a:extLst>
              <a:ext uri="{FF2B5EF4-FFF2-40B4-BE49-F238E27FC236}">
                <a16:creationId xmlns:a16="http://schemas.microsoft.com/office/drawing/2014/main" id="{76BF5360-9111-7E17-CBFB-2CB189B417B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98799" y="2398780"/>
            <a:ext cx="2200252" cy="18023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a:extLst>
              <a:ext uri="{FF2B5EF4-FFF2-40B4-BE49-F238E27FC236}">
                <a16:creationId xmlns:a16="http://schemas.microsoft.com/office/drawing/2014/main" id="{100E36A2-E8F7-22D5-A064-BF225DEE6123}"/>
              </a:ext>
            </a:extLst>
          </p:cNvPr>
          <p:cNvPicPr>
            <a:picLocks noChangeAspect="1"/>
          </p:cNvPicPr>
          <p:nvPr/>
        </p:nvPicPr>
        <p:blipFill>
          <a:blip r:embed="rId6"/>
          <a:stretch>
            <a:fillRect/>
          </a:stretch>
        </p:blipFill>
        <p:spPr>
          <a:xfrm>
            <a:off x="2140215" y="5152023"/>
            <a:ext cx="3123465" cy="624693"/>
          </a:xfrm>
          <a:prstGeom prst="rect">
            <a:avLst/>
          </a:prstGeom>
        </p:spPr>
      </p:pic>
      <p:pic>
        <p:nvPicPr>
          <p:cNvPr id="7" name="Picture 6">
            <a:hlinkClick r:id="rId7"/>
            <a:extLst>
              <a:ext uri="{FF2B5EF4-FFF2-40B4-BE49-F238E27FC236}">
                <a16:creationId xmlns:a16="http://schemas.microsoft.com/office/drawing/2014/main" id="{B54AE037-2F8A-1919-4371-23CC5D4CBF6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07191" y="4559643"/>
            <a:ext cx="2397084" cy="12170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707283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Videos</a:t>
            </a:r>
            <a:endParaRPr lang="en-US" sz="2500"/>
          </a:p>
        </p:txBody>
      </p:sp>
      <p:sp>
        <p:nvSpPr>
          <p:cNvPr id="3" name="Content Placeholder 2"/>
          <p:cNvSpPr>
            <a:spLocks noGrp="1"/>
          </p:cNvSpPr>
          <p:nvPr>
            <p:ph idx="1"/>
          </p:nvPr>
        </p:nvSpPr>
        <p:spPr>
          <a:xfrm>
            <a:off x="457201" y="994701"/>
            <a:ext cx="4114800" cy="5174737"/>
          </a:xfrm>
        </p:spPr>
        <p:txBody>
          <a:bodyPr/>
          <a:lstStyle/>
          <a:p>
            <a:r>
              <a:rPr lang="en-US">
                <a:hlinkClick r:id="rId2"/>
              </a:rPr>
              <a:t>The Truth about Tobacco</a:t>
            </a:r>
            <a:br>
              <a:rPr lang="en-US"/>
            </a:br>
            <a:endParaRPr lang="en-US"/>
          </a:p>
          <a:p>
            <a:r>
              <a:rPr lang="en-US">
                <a:hlinkClick r:id="rId3"/>
              </a:rPr>
              <a:t>“Cessation Tips”</a:t>
            </a:r>
            <a:br>
              <a:rPr lang="en-US"/>
            </a:br>
            <a:endParaRPr lang="en-US"/>
          </a:p>
          <a:p>
            <a:r>
              <a:rPr lang="en-US">
                <a:hlinkClick r:id="rId4"/>
              </a:rPr>
              <a:t>Roosevelt’s Tip “Younger Smoker’s Think they Aren’t Addicted”</a:t>
            </a:r>
            <a:br>
              <a:rPr lang="en-US"/>
            </a:br>
            <a:endParaRPr lang="en-US"/>
          </a:p>
          <a:p>
            <a:r>
              <a:rPr lang="en-US">
                <a:hlinkClick r:id="rId5"/>
              </a:rPr>
              <a:t>James’ Tip” No, I Won’t Buy You Smokes”</a:t>
            </a:r>
            <a:endParaRPr lang="en-US"/>
          </a:p>
          <a:p>
            <a:pPr marL="0" indent="0">
              <a:buNone/>
            </a:pPr>
            <a:endParaRPr lang="en-US"/>
          </a:p>
        </p:txBody>
      </p:sp>
      <p:pic>
        <p:nvPicPr>
          <p:cNvPr id="7" name="Picture 6" descr="Text&#10;&#10;Description automatically generated">
            <a:extLst>
              <a:ext uri="{FF2B5EF4-FFF2-40B4-BE49-F238E27FC236}">
                <a16:creationId xmlns:a16="http://schemas.microsoft.com/office/drawing/2014/main" id="{C032A86E-CC70-15AA-2BA7-DCD1A0C37507}"/>
              </a:ext>
            </a:extLst>
          </p:cNvPr>
          <p:cNvPicPr>
            <a:picLocks noChangeAspect="1"/>
          </p:cNvPicPr>
          <p:nvPr/>
        </p:nvPicPr>
        <p:blipFill rotWithShape="1">
          <a:blip r:embed="rId6"/>
          <a:srcRect l="3995" r="8881" b="16123"/>
          <a:stretch/>
        </p:blipFill>
        <p:spPr>
          <a:xfrm>
            <a:off x="4658139" y="1"/>
            <a:ext cx="4485861" cy="6169437"/>
          </a:xfrm>
          <a:prstGeom prst="rect">
            <a:avLst/>
          </a:prstGeom>
        </p:spPr>
      </p:pic>
    </p:spTree>
    <p:extLst>
      <p:ext uri="{BB962C8B-B14F-4D97-AF65-F5344CB8AC3E}">
        <p14:creationId xmlns:p14="http://schemas.microsoft.com/office/powerpoint/2010/main" val="29821126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Tobacco Use is Harmful to Your Health</a:t>
            </a:r>
            <a:br>
              <a:rPr lang="en-US"/>
            </a:br>
            <a:endParaRPr lang="en-US" sz="2500"/>
          </a:p>
        </p:txBody>
      </p:sp>
      <p:sp>
        <p:nvSpPr>
          <p:cNvPr id="3" name="Content Placeholder 2"/>
          <p:cNvSpPr>
            <a:spLocks noGrp="1"/>
          </p:cNvSpPr>
          <p:nvPr>
            <p:ph idx="1"/>
          </p:nvPr>
        </p:nvSpPr>
        <p:spPr>
          <a:xfrm>
            <a:off x="5880100" y="2187878"/>
            <a:ext cx="2806700" cy="2460321"/>
          </a:xfrm>
        </p:spPr>
        <p:txBody>
          <a:bodyPr vert="horz" lIns="0" tIns="0" rIns="0" bIns="0" rtlCol="0" anchor="t">
            <a:noAutofit/>
          </a:bodyPr>
          <a:lstStyle/>
          <a:p>
            <a:r>
              <a:rPr lang="en-US" dirty="0"/>
              <a:t>More than 480,000 Americans die every year prematurely due to smoking cigarettes or being exposed to secondhand smoke.</a:t>
            </a:r>
          </a:p>
          <a:p>
            <a:endParaRPr lang="en-US"/>
          </a:p>
        </p:txBody>
      </p:sp>
      <p:pic>
        <p:nvPicPr>
          <p:cNvPr id="7" name="Content Placeholder 4">
            <a:extLst>
              <a:ext uri="{FF2B5EF4-FFF2-40B4-BE49-F238E27FC236}">
                <a16:creationId xmlns:a16="http://schemas.microsoft.com/office/drawing/2014/main" id="{071289F9-01DB-65DD-DB4C-0743BB3663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1316038"/>
            <a:ext cx="5148808" cy="434788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0867312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Tobacco Use Is Harmful to your Health</a:t>
            </a:r>
            <a:br>
              <a:rPr lang="en-US"/>
            </a:br>
            <a:endParaRPr lang="en-US" sz="2500"/>
          </a:p>
        </p:txBody>
      </p:sp>
      <p:pic>
        <p:nvPicPr>
          <p:cNvPr id="6" name="Content Placeholder 6">
            <a:extLst>
              <a:ext uri="{FF2B5EF4-FFF2-40B4-BE49-F238E27FC236}">
                <a16:creationId xmlns:a16="http://schemas.microsoft.com/office/drawing/2014/main" id="{E2D00B17-F04D-0D22-5E87-94C730C51E80}"/>
              </a:ext>
            </a:extLst>
          </p:cNvPr>
          <p:cNvPicPr>
            <a:picLocks noGrp="1" noChangeAspect="1"/>
          </p:cNvPicPr>
          <p:nvPr>
            <p:ph idx="1"/>
          </p:nvPr>
        </p:nvPicPr>
        <p:blipFill rotWithShape="1">
          <a:blip r:embed="rId3"/>
          <a:srcRect t="-185" b="22403"/>
          <a:stretch/>
        </p:blipFill>
        <p:spPr>
          <a:xfrm rot="353571">
            <a:off x="409588" y="1151808"/>
            <a:ext cx="3947669" cy="4386470"/>
          </a:xfrm>
          <a:prstGeom prst="rect">
            <a:avLst/>
          </a:prstGeom>
          <a:solidFill>
            <a:srgbClr val="FFFFFF">
              <a:shade val="85000"/>
            </a:srgbClr>
          </a:solidFill>
          <a:ln w="57150" cap="sq">
            <a:solidFill>
              <a:srgbClr val="FFFFFF"/>
            </a:solidFill>
            <a:miter lim="800000"/>
          </a:ln>
          <a:effectLst/>
          <a:scene3d>
            <a:camera prst="orthographicFront">
              <a:rot lat="0" lon="0" rev="360000"/>
            </a:camera>
            <a:lightRig rig="twoPt" dir="t">
              <a:rot lat="0" lon="0" rev="7200000"/>
            </a:lightRig>
          </a:scene3d>
          <a:sp3d contourW="12700">
            <a:bevelT w="25400" h="19050"/>
            <a:contourClr>
              <a:srgbClr val="969696"/>
            </a:contourClr>
          </a:sp3d>
        </p:spPr>
      </p:pic>
      <p:pic>
        <p:nvPicPr>
          <p:cNvPr id="5" name="Content Placeholder 7">
            <a:extLst>
              <a:ext uri="{FF2B5EF4-FFF2-40B4-BE49-F238E27FC236}">
                <a16:creationId xmlns:a16="http://schemas.microsoft.com/office/drawing/2014/main" id="{4034E45B-955F-B173-0CEF-41AFFB2BE1EA}"/>
              </a:ext>
            </a:extLst>
          </p:cNvPr>
          <p:cNvPicPr>
            <a:picLocks noChangeAspect="1"/>
          </p:cNvPicPr>
          <p:nvPr/>
        </p:nvPicPr>
        <p:blipFill rotWithShape="1">
          <a:blip r:embed="rId4"/>
          <a:srcRect t="2174" b="16152"/>
          <a:stretch/>
        </p:blipFill>
        <p:spPr>
          <a:xfrm rot="364821">
            <a:off x="4738663" y="1145965"/>
            <a:ext cx="3728240" cy="4350027"/>
          </a:xfrm>
          <a:prstGeom prst="rect">
            <a:avLst/>
          </a:prstGeom>
          <a:solidFill>
            <a:srgbClr val="FFFFFF">
              <a:shade val="85000"/>
            </a:srgbClr>
          </a:solidFill>
          <a:ln w="57150" cap="sq">
            <a:solidFill>
              <a:srgbClr val="FFFFFF"/>
            </a:solidFill>
            <a:miter lim="800000"/>
          </a:ln>
          <a:effectLst/>
          <a:scene3d>
            <a:camera prst="orthographicFront">
              <a:rot lat="0" lon="0" rev="360000"/>
            </a:camera>
            <a:lightRig rig="twoPt" dir="t">
              <a:rot lat="0" lon="0" rev="7200000"/>
            </a:lightRig>
          </a:scene3d>
          <a:sp3d contourW="12700">
            <a:bevelT w="25400" h="19050"/>
            <a:contourClr>
              <a:srgbClr val="969696"/>
            </a:contourClr>
          </a:sp3d>
        </p:spPr>
      </p:pic>
      <p:pic>
        <p:nvPicPr>
          <p:cNvPr id="7" name="Picture 6">
            <a:extLst>
              <a:ext uri="{FF2B5EF4-FFF2-40B4-BE49-F238E27FC236}">
                <a16:creationId xmlns:a16="http://schemas.microsoft.com/office/drawing/2014/main" id="{C438BB55-D131-4811-733E-9A6F96AD7944}"/>
              </a:ext>
            </a:extLst>
          </p:cNvPr>
          <p:cNvPicPr>
            <a:picLocks noChangeAspect="1"/>
          </p:cNvPicPr>
          <p:nvPr/>
        </p:nvPicPr>
        <p:blipFill rotWithShape="1">
          <a:blip r:embed="rId5"/>
          <a:srcRect l="2340" t="4395" r="2269" b="587"/>
          <a:stretch/>
        </p:blipFill>
        <p:spPr>
          <a:xfrm rot="213038">
            <a:off x="3497005" y="3864050"/>
            <a:ext cx="4162484" cy="2107950"/>
          </a:xfrm>
          <a:prstGeom prst="rect">
            <a:avLst/>
          </a:prstGeom>
          <a:solidFill>
            <a:srgbClr val="FFFFFF">
              <a:shade val="85000"/>
            </a:srgbClr>
          </a:solidFill>
          <a:ln w="38100" cap="sq">
            <a:solidFill>
              <a:srgbClr val="FFFFFF"/>
            </a:solidFill>
            <a:miter lim="800000"/>
          </a:ln>
          <a:effectLst>
            <a:outerShdw blurRad="65000" dist="50800" dir="1200000" sx="1000" sy="1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467693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down)">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Secondhand Smoke is Harmful</a:t>
            </a:r>
            <a:endParaRPr lang="en-US" sz="2500"/>
          </a:p>
        </p:txBody>
      </p:sp>
      <p:pic>
        <p:nvPicPr>
          <p:cNvPr id="7" name="Picture 3">
            <a:extLst>
              <a:ext uri="{FF2B5EF4-FFF2-40B4-BE49-F238E27FC236}">
                <a16:creationId xmlns:a16="http://schemas.microsoft.com/office/drawing/2014/main" id="{0A744BFE-1C68-98B4-9BA4-E96B651BC15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069" t="4165" r="5767" b="22906"/>
          <a:stretch/>
        </p:blipFill>
        <p:spPr bwMode="auto">
          <a:xfrm>
            <a:off x="399951" y="831080"/>
            <a:ext cx="3050849" cy="2655022"/>
          </a:xfrm>
          <a:prstGeom prst="rect">
            <a:avLst/>
          </a:prstGeom>
          <a:noFill/>
          <a:ln w="38100">
            <a:solidFill>
              <a:srgbClr val="FAB609"/>
            </a:solidFill>
            <a:miter lim="800000"/>
            <a:headEnd/>
            <a:tailEnd/>
          </a:ln>
          <a:extLst>
            <a:ext uri="{909E8E84-426E-40DD-AFC4-6F175D3DCCD1}">
              <a14:hiddenFill xmlns:a14="http://schemas.microsoft.com/office/drawing/2010/main">
                <a:solidFill>
                  <a:schemeClr val="accent1"/>
                </a:solidFill>
              </a14:hiddenFill>
            </a:ext>
          </a:extLst>
        </p:spPr>
      </p:pic>
      <p:pic>
        <p:nvPicPr>
          <p:cNvPr id="9" name="Picture 8" descr="http://www.nmcphc.med.navy.mil/downloads/tobacco/Billboards/JPEG/Secondhand_smoke/Children/Daddys_Eyes.jpg">
            <a:extLst>
              <a:ext uri="{FF2B5EF4-FFF2-40B4-BE49-F238E27FC236}">
                <a16:creationId xmlns:a16="http://schemas.microsoft.com/office/drawing/2014/main" id="{07C92050-D5EB-E81C-4709-9549CCBE2050}"/>
              </a:ext>
            </a:extLst>
          </p:cNvPr>
          <p:cNvPicPr>
            <a:picLocks noChangeAspect="1" noChangeArrowheads="1"/>
          </p:cNvPicPr>
          <p:nvPr/>
        </p:nvPicPr>
        <p:blipFill rotWithShape="1">
          <a:blip r:embed="rId4"/>
          <a:srcRect l="1666" t="3107" r="3333" b="3107"/>
          <a:stretch/>
        </p:blipFill>
        <p:spPr bwMode="auto">
          <a:xfrm>
            <a:off x="3529305" y="831081"/>
            <a:ext cx="5078990" cy="2655022"/>
          </a:xfrm>
          <a:prstGeom prst="rect">
            <a:avLst/>
          </a:prstGeom>
          <a:noFill/>
          <a:ln w="38100" cap="rnd">
            <a:solidFill>
              <a:srgbClr val="FAB609"/>
            </a:solidFill>
            <a:round/>
            <a:headEnd/>
            <a:tailEnd/>
          </a:ln>
        </p:spPr>
      </p:pic>
      <p:pic>
        <p:nvPicPr>
          <p:cNvPr id="10" name="Picture 9">
            <a:extLst>
              <a:ext uri="{FF2B5EF4-FFF2-40B4-BE49-F238E27FC236}">
                <a16:creationId xmlns:a16="http://schemas.microsoft.com/office/drawing/2014/main" id="{F1C45961-CA0D-238D-0B26-B9DC045352D9}"/>
              </a:ext>
            </a:extLst>
          </p:cNvPr>
          <p:cNvPicPr>
            <a:picLocks noChangeAspect="1"/>
          </p:cNvPicPr>
          <p:nvPr/>
        </p:nvPicPr>
        <p:blipFill rotWithShape="1">
          <a:blip r:embed="rId5"/>
          <a:srcRect t="135" b="13268"/>
          <a:stretch/>
        </p:blipFill>
        <p:spPr>
          <a:xfrm>
            <a:off x="5895503" y="3541512"/>
            <a:ext cx="2712792" cy="2322840"/>
          </a:xfrm>
          <a:prstGeom prst="rect">
            <a:avLst/>
          </a:prstGeom>
          <a:ln w="28575">
            <a:solidFill>
              <a:srgbClr val="FAB609"/>
            </a:solidFill>
          </a:ln>
        </p:spPr>
      </p:pic>
      <p:grpSp>
        <p:nvGrpSpPr>
          <p:cNvPr id="13" name="Group 12">
            <a:extLst>
              <a:ext uri="{FF2B5EF4-FFF2-40B4-BE49-F238E27FC236}">
                <a16:creationId xmlns:a16="http://schemas.microsoft.com/office/drawing/2014/main" id="{E65F44A5-EF00-2ED4-70CD-D644EA855AE3}"/>
              </a:ext>
            </a:extLst>
          </p:cNvPr>
          <p:cNvGrpSpPr/>
          <p:nvPr/>
        </p:nvGrpSpPr>
        <p:grpSpPr>
          <a:xfrm>
            <a:off x="399951" y="3541512"/>
            <a:ext cx="5523849" cy="2322840"/>
            <a:chOff x="1036108" y="1030354"/>
            <a:chExt cx="4828929" cy="1970068"/>
          </a:xfrm>
        </p:grpSpPr>
        <p:pic>
          <p:nvPicPr>
            <p:cNvPr id="8" name="Picture 2">
              <a:extLst>
                <a:ext uri="{FF2B5EF4-FFF2-40B4-BE49-F238E27FC236}">
                  <a16:creationId xmlns:a16="http://schemas.microsoft.com/office/drawing/2014/main" id="{DE0BEA80-7592-8CF3-D729-1330831B91BE}"/>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7763" r="16409"/>
            <a:stretch/>
          </p:blipFill>
          <p:spPr bwMode="auto">
            <a:xfrm>
              <a:off x="1036108" y="1030354"/>
              <a:ext cx="4763571" cy="1970068"/>
            </a:xfrm>
            <a:prstGeom prst="rect">
              <a:avLst/>
            </a:prstGeom>
            <a:noFill/>
            <a:ln w="38100" cap="rnd">
              <a:solidFill>
                <a:srgbClr val="FAB609"/>
              </a:solidFill>
              <a:round/>
              <a:headEnd/>
              <a:tailEnd/>
            </a:ln>
            <a:extLst>
              <a:ext uri="{909E8E84-426E-40DD-AFC4-6F175D3DCCD1}">
                <a14:hiddenFill xmlns:a14="http://schemas.microsoft.com/office/drawing/2010/main">
                  <a:solidFill>
                    <a:schemeClr val="accent1"/>
                  </a:solidFill>
                </a14:hiddenFill>
              </a:ext>
            </a:extLst>
          </p:spPr>
        </p:pic>
        <p:sp>
          <p:nvSpPr>
            <p:cNvPr id="11" name="Rectangle 10">
              <a:extLst>
                <a:ext uri="{FF2B5EF4-FFF2-40B4-BE49-F238E27FC236}">
                  <a16:creationId xmlns:a16="http://schemas.microsoft.com/office/drawing/2014/main" id="{7C04BF4A-23C5-0AAB-AB9D-299DCE7CCFF7}"/>
                </a:ext>
              </a:extLst>
            </p:cNvPr>
            <p:cNvSpPr/>
            <p:nvPr/>
          </p:nvSpPr>
          <p:spPr>
            <a:xfrm>
              <a:off x="3888436" y="1030354"/>
              <a:ext cx="1911243" cy="1970068"/>
            </a:xfrm>
            <a:prstGeom prst="rect">
              <a:avLst/>
            </a:prstGeom>
            <a:solidFill>
              <a:srgbClr val="FAB60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81342450-1C13-5617-132B-9E89C197724F}"/>
                </a:ext>
              </a:extLst>
            </p:cNvPr>
            <p:cNvSpPr txBox="1"/>
            <p:nvPr/>
          </p:nvSpPr>
          <p:spPr>
            <a:xfrm>
              <a:off x="3888436" y="1624990"/>
              <a:ext cx="1976601" cy="853890"/>
            </a:xfrm>
            <a:prstGeom prst="rect">
              <a:avLst/>
            </a:prstGeom>
            <a:noFill/>
          </p:spPr>
          <p:txBody>
            <a:bodyPr wrap="square" rtlCol="0">
              <a:spAutoFit/>
            </a:bodyPr>
            <a:lstStyle/>
            <a:p>
              <a:pPr algn="ctr"/>
              <a:r>
                <a:rPr lang="en-US" b="1">
                  <a:solidFill>
                    <a:srgbClr val="003451"/>
                  </a:solidFill>
                </a:rPr>
                <a:t>There is no safe amount of </a:t>
              </a:r>
            </a:p>
            <a:p>
              <a:pPr algn="ctr"/>
              <a:r>
                <a:rPr lang="en-US" b="1">
                  <a:solidFill>
                    <a:srgbClr val="003451"/>
                  </a:solidFill>
                </a:rPr>
                <a:t>secondhand smoke </a:t>
              </a:r>
            </a:p>
          </p:txBody>
        </p:sp>
      </p:grpSp>
    </p:spTree>
    <p:extLst>
      <p:ext uri="{BB962C8B-B14F-4D97-AF65-F5344CB8AC3E}">
        <p14:creationId xmlns:p14="http://schemas.microsoft.com/office/powerpoint/2010/main" val="933411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anim calcmode="lin" valueType="num">
                                      <p:cBhvr>
                                        <p:cTn id="22" dur="1000" fill="hold"/>
                                        <p:tgtEl>
                                          <p:spTgt spid="13"/>
                                        </p:tgtEl>
                                        <p:attrNameLst>
                                          <p:attrName>ppt_x</p:attrName>
                                        </p:attrNameLst>
                                      </p:cBhvr>
                                      <p:tavLst>
                                        <p:tav tm="0">
                                          <p:val>
                                            <p:strVal val="#ppt_x"/>
                                          </p:val>
                                        </p:tav>
                                        <p:tav tm="100000">
                                          <p:val>
                                            <p:strVal val="#ppt_x"/>
                                          </p:val>
                                        </p:tav>
                                      </p:tavLst>
                                    </p:anim>
                                    <p:anim calcmode="lin" valueType="num">
                                      <p:cBhvr>
                                        <p:cTn id="2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Top Corners Rounded 11">
            <a:extLst>
              <a:ext uri="{FF2B5EF4-FFF2-40B4-BE49-F238E27FC236}">
                <a16:creationId xmlns:a16="http://schemas.microsoft.com/office/drawing/2014/main" id="{64CE3DE8-D3FE-3374-0199-7B910880A270}"/>
              </a:ext>
            </a:extLst>
          </p:cNvPr>
          <p:cNvSpPr/>
          <p:nvPr/>
        </p:nvSpPr>
        <p:spPr>
          <a:xfrm rot="10800000">
            <a:off x="5558116" y="3888905"/>
            <a:ext cx="3323756" cy="1255740"/>
          </a:xfrm>
          <a:prstGeom prst="round2Same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a:t>Smokeless Tobacco is Harmful</a:t>
            </a:r>
            <a:endParaRPr lang="en-US" sz="2500"/>
          </a:p>
        </p:txBody>
      </p:sp>
      <p:pic>
        <p:nvPicPr>
          <p:cNvPr id="8" name="Content Placeholder 10">
            <a:extLst>
              <a:ext uri="{FF2B5EF4-FFF2-40B4-BE49-F238E27FC236}">
                <a16:creationId xmlns:a16="http://schemas.microsoft.com/office/drawing/2014/main" id="{23C4989D-A434-1BCE-A87B-332A0C5904AC}"/>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62128" y="1536192"/>
            <a:ext cx="5047488" cy="378561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9" name="TextBox 8">
            <a:extLst>
              <a:ext uri="{FF2B5EF4-FFF2-40B4-BE49-F238E27FC236}">
                <a16:creationId xmlns:a16="http://schemas.microsoft.com/office/drawing/2014/main" id="{B1E62AAB-3066-F223-9BAE-1495912E75AC}"/>
              </a:ext>
            </a:extLst>
          </p:cNvPr>
          <p:cNvSpPr txBox="1"/>
          <p:nvPr/>
        </p:nvSpPr>
        <p:spPr>
          <a:xfrm>
            <a:off x="5558116" y="4055110"/>
            <a:ext cx="3323755" cy="923330"/>
          </a:xfrm>
          <a:prstGeom prst="rect">
            <a:avLst/>
          </a:prstGeom>
          <a:noFill/>
        </p:spPr>
        <p:txBody>
          <a:bodyPr wrap="square" rtlCol="0">
            <a:spAutoFit/>
          </a:bodyPr>
          <a:lstStyle/>
          <a:p>
            <a:pPr algn="ctr"/>
            <a:r>
              <a:rPr lang="en-US" b="1"/>
              <a:t>Fatal mouth cancer in a </a:t>
            </a:r>
          </a:p>
          <a:p>
            <a:pPr algn="ctr"/>
            <a:r>
              <a:rPr lang="en-US" b="1"/>
              <a:t>28-year-old who dipped </a:t>
            </a:r>
          </a:p>
          <a:p>
            <a:pPr algn="ctr"/>
            <a:r>
              <a:rPr lang="en-US" b="1"/>
              <a:t>a can a day for 10 years</a:t>
            </a:r>
          </a:p>
        </p:txBody>
      </p:sp>
      <p:sp>
        <p:nvSpPr>
          <p:cNvPr id="13" name="Rectangle: Top Corners Rounded 12">
            <a:extLst>
              <a:ext uri="{FF2B5EF4-FFF2-40B4-BE49-F238E27FC236}">
                <a16:creationId xmlns:a16="http://schemas.microsoft.com/office/drawing/2014/main" id="{50F1A2F1-82AC-A801-2212-D75E99C8F663}"/>
              </a:ext>
            </a:extLst>
          </p:cNvPr>
          <p:cNvSpPr/>
          <p:nvPr/>
        </p:nvSpPr>
        <p:spPr>
          <a:xfrm rot="10800000" flipV="1">
            <a:off x="5558116" y="1842236"/>
            <a:ext cx="3323756" cy="1916951"/>
          </a:xfrm>
          <a:prstGeom prst="round2SameRect">
            <a:avLst/>
          </a:prstGeom>
          <a:blipFill>
            <a:blip r:embed="rId4"/>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519908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E-Cigarettes and Vaping</a:t>
            </a:r>
            <a:endParaRPr lang="en-US" sz="2500"/>
          </a:p>
        </p:txBody>
      </p:sp>
      <p:sp>
        <p:nvSpPr>
          <p:cNvPr id="3" name="Content Placeholder 2"/>
          <p:cNvSpPr>
            <a:spLocks noGrp="1"/>
          </p:cNvSpPr>
          <p:nvPr>
            <p:ph idx="1"/>
          </p:nvPr>
        </p:nvSpPr>
        <p:spPr>
          <a:xfrm>
            <a:off x="457200" y="4206239"/>
            <a:ext cx="8229600" cy="1566315"/>
          </a:xfrm>
        </p:spPr>
        <p:txBody>
          <a:bodyPr vert="horz" lIns="0" tIns="0" rIns="0" bIns="0" rtlCol="0" anchor="t">
            <a:noAutofit/>
          </a:bodyPr>
          <a:lstStyle/>
          <a:p>
            <a:r>
              <a:rPr lang="en-US"/>
              <a:t>E-cigarettes are considered a tobacco product and are addictive.</a:t>
            </a:r>
          </a:p>
          <a:p>
            <a:r>
              <a:rPr lang="en-US"/>
              <a:t>E-cigarettes are not safe for use.</a:t>
            </a:r>
          </a:p>
          <a:p>
            <a:r>
              <a:rPr lang="en-US"/>
              <a:t>Vaping and using e-cigarettes to aid with quitting smoking is not a proven cessation method.</a:t>
            </a:r>
          </a:p>
          <a:p>
            <a:endParaRPr lang="en-US"/>
          </a:p>
        </p:txBody>
      </p:sp>
      <p:pic>
        <p:nvPicPr>
          <p:cNvPr id="5" name="Picture 4">
            <a:extLst>
              <a:ext uri="{FF2B5EF4-FFF2-40B4-BE49-F238E27FC236}">
                <a16:creationId xmlns:a16="http://schemas.microsoft.com/office/drawing/2014/main" id="{90B7EB25-9456-6E07-DEDE-E0A6C7212F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5735" y="1240118"/>
            <a:ext cx="7022523" cy="2437819"/>
          </a:xfrm>
          <a:prstGeom prst="rect">
            <a:avLst/>
          </a:prstGeom>
        </p:spPr>
      </p:pic>
    </p:spTree>
    <p:extLst>
      <p:ext uri="{BB962C8B-B14F-4D97-AF65-F5344CB8AC3E}">
        <p14:creationId xmlns:p14="http://schemas.microsoft.com/office/powerpoint/2010/main" val="919213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2128" y="2143221"/>
            <a:ext cx="3398688" cy="1087659"/>
          </a:xfrm>
        </p:spPr>
        <p:txBody>
          <a:bodyPr/>
          <a:lstStyle/>
          <a:p>
            <a:pPr algn="ctr"/>
            <a:r>
              <a:rPr lang="en-US"/>
              <a:t>Alternative Tobacco Products are Not Safe</a:t>
            </a:r>
            <a:endParaRPr lang="en-US" sz="2500"/>
          </a:p>
        </p:txBody>
      </p:sp>
      <p:pic>
        <p:nvPicPr>
          <p:cNvPr id="7" name="Content Placeholder 4">
            <a:extLst>
              <a:ext uri="{FF2B5EF4-FFF2-40B4-BE49-F238E27FC236}">
                <a16:creationId xmlns:a16="http://schemas.microsoft.com/office/drawing/2014/main" id="{719CADFE-03DF-5FD1-3BAB-61F5322C0401}"/>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2302"/>
          <a:stretch/>
        </p:blipFill>
        <p:spPr>
          <a:xfrm>
            <a:off x="3929040" y="274638"/>
            <a:ext cx="4830912" cy="5699442"/>
          </a:xfrm>
        </p:spPr>
      </p:pic>
      <p:sp>
        <p:nvSpPr>
          <p:cNvPr id="3" name="TextBox 2">
            <a:extLst>
              <a:ext uri="{FF2B5EF4-FFF2-40B4-BE49-F238E27FC236}">
                <a16:creationId xmlns:a16="http://schemas.microsoft.com/office/drawing/2014/main" id="{73128A67-029F-F5D4-7D8D-3E955840EFFB}"/>
              </a:ext>
            </a:extLst>
          </p:cNvPr>
          <p:cNvSpPr txBox="1"/>
          <p:nvPr/>
        </p:nvSpPr>
        <p:spPr>
          <a:xfrm>
            <a:off x="423111" y="3130216"/>
            <a:ext cx="3064042"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a:t>There are no safe types of tobacco products.</a:t>
            </a:r>
          </a:p>
        </p:txBody>
      </p:sp>
    </p:spTree>
    <p:extLst>
      <p:ext uri="{BB962C8B-B14F-4D97-AF65-F5344CB8AC3E}">
        <p14:creationId xmlns:p14="http://schemas.microsoft.com/office/powerpoint/2010/main" val="2360681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Tobacco Use is Addictive</a:t>
            </a:r>
            <a:endParaRPr lang="en-US" sz="2500"/>
          </a:p>
        </p:txBody>
      </p:sp>
      <p:sp>
        <p:nvSpPr>
          <p:cNvPr id="3" name="Content Placeholder 2"/>
          <p:cNvSpPr>
            <a:spLocks noGrp="1"/>
          </p:cNvSpPr>
          <p:nvPr>
            <p:ph idx="1"/>
          </p:nvPr>
        </p:nvSpPr>
        <p:spPr>
          <a:xfrm>
            <a:off x="3718560" y="855337"/>
            <a:ext cx="5425440" cy="2227370"/>
          </a:xfrm>
        </p:spPr>
        <p:txBody>
          <a:bodyPr vert="horz" lIns="0" tIns="0" rIns="0" bIns="0" rtlCol="0" anchor="t">
            <a:noAutofit/>
          </a:bodyPr>
          <a:lstStyle/>
          <a:p>
            <a:r>
              <a:rPr lang="en-US" dirty="0"/>
              <a:t>Repeated use of tobacco products (chew, cigarettes, cigars, dip, electronic, pipes, smokeless) results in nicotine dependence.</a:t>
            </a:r>
          </a:p>
          <a:p>
            <a:r>
              <a:rPr lang="en-US" dirty="0"/>
              <a:t>Effects of nicotine withdrawal when cutting back or quitting are usually short-lived.</a:t>
            </a:r>
          </a:p>
        </p:txBody>
      </p:sp>
      <p:sp>
        <p:nvSpPr>
          <p:cNvPr id="5" name="Content Placeholder 2">
            <a:extLst>
              <a:ext uri="{FF2B5EF4-FFF2-40B4-BE49-F238E27FC236}">
                <a16:creationId xmlns:a16="http://schemas.microsoft.com/office/drawing/2014/main" id="{D9288362-FB97-284F-E665-49553900E1E3}"/>
              </a:ext>
            </a:extLst>
          </p:cNvPr>
          <p:cNvSpPr txBox="1">
            <a:spLocks/>
          </p:cNvSpPr>
          <p:nvPr/>
        </p:nvSpPr>
        <p:spPr>
          <a:xfrm>
            <a:off x="351263" y="3471538"/>
            <a:ext cx="5519449" cy="2227370"/>
          </a:xfrm>
          <a:prstGeom prst="rect">
            <a:avLst/>
          </a:prstGeom>
        </p:spPr>
        <p:txBody>
          <a:bodyPr vert="horz" lIns="0" tIns="0" rIns="0" bIns="0" rtlCol="0">
            <a:noAutofit/>
          </a:bodyPr>
          <a:lstStyle>
            <a:lvl1pPr marL="274320" indent="-274320" algn="l" defTabSz="457200" rtl="0" eaLnBrk="1" latinLnBrk="0" hangingPunct="1">
              <a:spcBef>
                <a:spcPts val="0"/>
              </a:spcBef>
              <a:buClr>
                <a:schemeClr val="tx1"/>
              </a:buClr>
              <a:buFont typeface="Wingdings" charset="2"/>
              <a:buChar char="§"/>
              <a:defRPr sz="2400" kern="1200">
                <a:solidFill>
                  <a:srgbClr val="000000"/>
                </a:solidFill>
                <a:latin typeface="+mn-lt"/>
                <a:ea typeface="+mn-ea"/>
                <a:cs typeface="+mn-cs"/>
              </a:defRPr>
            </a:lvl1pPr>
            <a:lvl2pPr marL="640080" indent="-320040" algn="l" defTabSz="457200" rtl="0" eaLnBrk="1" latinLnBrk="0" hangingPunct="1">
              <a:spcBef>
                <a:spcPts val="600"/>
              </a:spcBef>
              <a:buClr>
                <a:schemeClr val="tx1"/>
              </a:buClr>
              <a:buFont typeface="Arial"/>
              <a:buChar char="–"/>
              <a:defRPr sz="2400" kern="1200">
                <a:solidFill>
                  <a:srgbClr val="000000"/>
                </a:solidFill>
                <a:latin typeface="+mn-lt"/>
                <a:ea typeface="+mn-ea"/>
                <a:cs typeface="+mn-cs"/>
              </a:defRPr>
            </a:lvl2pPr>
            <a:lvl3pPr marL="912813" indent="-227013" algn="l" defTabSz="457200" rtl="0" eaLnBrk="1" latinLnBrk="0" hangingPunct="1">
              <a:spcBef>
                <a:spcPts val="600"/>
              </a:spcBef>
              <a:buClr>
                <a:schemeClr val="tx1"/>
              </a:buClr>
              <a:buFont typeface="Arial"/>
              <a:buChar char="•"/>
              <a:defRPr sz="2400" kern="1200">
                <a:solidFill>
                  <a:srgbClr val="000000"/>
                </a:solidFill>
                <a:latin typeface="+mn-lt"/>
                <a:ea typeface="+mn-ea"/>
                <a:cs typeface="+mn-cs"/>
              </a:defRPr>
            </a:lvl3pPr>
            <a:lvl4pPr marL="1325880" indent="-274320" algn="l" defTabSz="457200" rtl="0" eaLnBrk="1" latinLnBrk="0" hangingPunct="1">
              <a:spcBef>
                <a:spcPts val="600"/>
              </a:spcBef>
              <a:buClr>
                <a:schemeClr val="tx1"/>
              </a:buClr>
              <a:buFont typeface="Arial"/>
              <a:buChar char="–"/>
              <a:defRPr sz="2400" kern="1200">
                <a:solidFill>
                  <a:srgbClr val="000000"/>
                </a:solidFill>
                <a:latin typeface="+mn-lt"/>
                <a:ea typeface="+mn-ea"/>
                <a:cs typeface="+mn-cs"/>
              </a:defRPr>
            </a:lvl4pPr>
            <a:lvl5pPr marL="1717675" indent="-231775" algn="l" defTabSz="457200" rtl="0" eaLnBrk="1" latinLnBrk="0" hangingPunct="1">
              <a:spcBef>
                <a:spcPct val="20000"/>
              </a:spcBef>
              <a:buClr>
                <a:schemeClr val="tx1"/>
              </a:buClr>
              <a:buFont typeface="Arial"/>
              <a:buChar char="»"/>
              <a:defRPr sz="2400" kern="1200">
                <a:solidFill>
                  <a:srgbClr val="000000"/>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Most tobacco users are interested in quitting.</a:t>
            </a:r>
          </a:p>
          <a:p>
            <a:r>
              <a:rPr lang="en-US"/>
              <a:t>Often takes several serious quit attempts to be successful.</a:t>
            </a:r>
          </a:p>
          <a:p>
            <a:r>
              <a:rPr lang="en-US"/>
              <a:t>There are many proven ways to quit, and there are more former smokers than there are current smokers.</a:t>
            </a:r>
          </a:p>
        </p:txBody>
      </p:sp>
      <p:pic>
        <p:nvPicPr>
          <p:cNvPr id="6" name="Picture 5">
            <a:extLst>
              <a:ext uri="{FF2B5EF4-FFF2-40B4-BE49-F238E27FC236}">
                <a16:creationId xmlns:a16="http://schemas.microsoft.com/office/drawing/2014/main" id="{99B66469-EEC5-A78E-D84A-4950EA50EAA5}"/>
              </a:ext>
            </a:extLst>
          </p:cNvPr>
          <p:cNvPicPr>
            <a:picLocks noChangeAspect="1"/>
          </p:cNvPicPr>
          <p:nvPr/>
        </p:nvPicPr>
        <p:blipFill rotWithShape="1">
          <a:blip r:embed="rId3">
            <a:extLst>
              <a:ext uri="{28A0092B-C50C-407E-A947-70E740481C1C}">
                <a14:useLocalDpi xmlns:a14="http://schemas.microsoft.com/office/drawing/2010/main" val="0"/>
              </a:ext>
            </a:extLst>
          </a:blip>
          <a:srcRect l="16146" r="16533"/>
          <a:stretch/>
        </p:blipFill>
        <p:spPr>
          <a:xfrm>
            <a:off x="457200" y="1140312"/>
            <a:ext cx="2745491" cy="2039112"/>
          </a:xfrm>
          <a:prstGeom prst="rect">
            <a:avLst/>
          </a:prstGeom>
          <a:ln>
            <a:noFill/>
          </a:ln>
          <a:effectLst>
            <a:softEdge rad="112500"/>
          </a:effectLst>
        </p:spPr>
      </p:pic>
      <p:pic>
        <p:nvPicPr>
          <p:cNvPr id="10" name="Picture 9" descr="A picture containing text, newspaper&#10;&#10;Description automatically generated">
            <a:hlinkClick r:id="rId4" action="ppaction://hlinkfile"/>
            <a:extLst>
              <a:ext uri="{FF2B5EF4-FFF2-40B4-BE49-F238E27FC236}">
                <a16:creationId xmlns:a16="http://schemas.microsoft.com/office/drawing/2014/main" id="{B19F248A-4341-D198-785F-C7A82D9D4D03}"/>
              </a:ext>
            </a:extLst>
          </p:cNvPr>
          <p:cNvPicPr>
            <a:picLocks noChangeAspect="1"/>
          </p:cNvPicPr>
          <p:nvPr/>
        </p:nvPicPr>
        <p:blipFill rotWithShape="1">
          <a:blip r:embed="rId5"/>
          <a:srcRect b="19148"/>
          <a:stretch/>
        </p:blipFill>
        <p:spPr>
          <a:xfrm>
            <a:off x="6168696" y="2828120"/>
            <a:ext cx="2748455" cy="3174543"/>
          </a:xfrm>
          <a:prstGeom prst="rect">
            <a:avLst/>
          </a:prstGeom>
        </p:spPr>
      </p:pic>
    </p:spTree>
    <p:extLst>
      <p:ext uri="{BB962C8B-B14F-4D97-AF65-F5344CB8AC3E}">
        <p14:creationId xmlns:p14="http://schemas.microsoft.com/office/powerpoint/2010/main" val="1675550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3">
            <a:extLst>
              <a:ext uri="{FF2B5EF4-FFF2-40B4-BE49-F238E27FC236}">
                <a16:creationId xmlns:a16="http://schemas.microsoft.com/office/drawing/2014/main" id="{7636AF6F-65CF-B490-5F44-924904969C5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913" r="26779" b="-1"/>
          <a:stretch/>
        </p:blipFill>
        <p:spPr bwMode="auto">
          <a:xfrm>
            <a:off x="6723396" y="3319272"/>
            <a:ext cx="2421056" cy="2849880"/>
          </a:xfrm>
          <a:custGeom>
            <a:avLst/>
            <a:gdLst/>
            <a:ahLst/>
            <a:cxnLst/>
            <a:rect l="l" t="t" r="r" b="b"/>
            <a:pathLst>
              <a:path w="3747932" h="3176541">
                <a:moveTo>
                  <a:pt x="3239865" y="21"/>
                </a:moveTo>
                <a:cubicBezTo>
                  <a:pt x="3261821" y="112"/>
                  <a:pt x="3278837" y="498"/>
                  <a:pt x="3290337" y="938"/>
                </a:cubicBezTo>
                <a:cubicBezTo>
                  <a:pt x="3401766" y="5376"/>
                  <a:pt x="3510165" y="23128"/>
                  <a:pt x="3616543" y="49449"/>
                </a:cubicBezTo>
                <a:lnTo>
                  <a:pt x="3747932" y="87091"/>
                </a:lnTo>
                <a:lnTo>
                  <a:pt x="3747932" y="3176541"/>
                </a:lnTo>
                <a:lnTo>
                  <a:pt x="401358" y="3176541"/>
                </a:lnTo>
                <a:lnTo>
                  <a:pt x="398780" y="3136258"/>
                </a:lnTo>
                <a:cubicBezTo>
                  <a:pt x="400956" y="3079023"/>
                  <a:pt x="437945" y="3052703"/>
                  <a:pt x="483325" y="3030665"/>
                </a:cubicBezTo>
                <a:cubicBezTo>
                  <a:pt x="498866" y="3023015"/>
                  <a:pt x="520932" y="3023320"/>
                  <a:pt x="526840" y="2999447"/>
                </a:cubicBezTo>
                <a:cubicBezTo>
                  <a:pt x="501352" y="2976798"/>
                  <a:pt x="470270" y="2995161"/>
                  <a:pt x="442916" y="2988735"/>
                </a:cubicBezTo>
                <a:cubicBezTo>
                  <a:pt x="420228" y="2983533"/>
                  <a:pt x="382618" y="2986286"/>
                  <a:pt x="413701" y="2944662"/>
                </a:cubicBezTo>
                <a:cubicBezTo>
                  <a:pt x="422716" y="2932726"/>
                  <a:pt x="412147" y="2923542"/>
                  <a:pt x="400645" y="2922625"/>
                </a:cubicBezTo>
                <a:cubicBezTo>
                  <a:pt x="308644" y="2913137"/>
                  <a:pt x="350915" y="2828968"/>
                  <a:pt x="321386" y="2784590"/>
                </a:cubicBezTo>
                <a:cubicBezTo>
                  <a:pt x="313307" y="2772348"/>
                  <a:pt x="322010" y="2751230"/>
                  <a:pt x="334753" y="2746027"/>
                </a:cubicBezTo>
                <a:cubicBezTo>
                  <a:pt x="416187" y="2711746"/>
                  <a:pt x="427377" y="2630027"/>
                  <a:pt x="466852" y="2559632"/>
                </a:cubicBezTo>
                <a:cubicBezTo>
                  <a:pt x="423957" y="2531782"/>
                  <a:pt x="372673" y="2525661"/>
                  <a:pt x="326361" y="2507602"/>
                </a:cubicBezTo>
                <a:cubicBezTo>
                  <a:pt x="278183" y="2488626"/>
                  <a:pt x="278183" y="2474547"/>
                  <a:pt x="317968" y="2419457"/>
                </a:cubicBezTo>
                <a:cubicBezTo>
                  <a:pt x="214465" y="2407519"/>
                  <a:pt x="214465" y="2407519"/>
                  <a:pt x="246479" y="2320903"/>
                </a:cubicBezTo>
                <a:cubicBezTo>
                  <a:pt x="159758" y="2312945"/>
                  <a:pt x="102570" y="2271933"/>
                  <a:pt x="89205" y="2182255"/>
                </a:cubicBezTo>
                <a:cubicBezTo>
                  <a:pt x="82677" y="2138795"/>
                  <a:pt x="43514" y="2118290"/>
                  <a:pt x="0" y="2089213"/>
                </a:cubicBezTo>
                <a:cubicBezTo>
                  <a:pt x="54081" y="2061053"/>
                  <a:pt x="90759" y="2002290"/>
                  <a:pt x="153855" y="2064423"/>
                </a:cubicBezTo>
                <a:cubicBezTo>
                  <a:pt x="176855" y="2087070"/>
                  <a:pt x="174683" y="2058300"/>
                  <a:pt x="177788" y="2050037"/>
                </a:cubicBezTo>
                <a:cubicBezTo>
                  <a:pt x="185247" y="2029838"/>
                  <a:pt x="169707" y="2016369"/>
                  <a:pt x="159450" y="2001067"/>
                </a:cubicBezTo>
                <a:cubicBezTo>
                  <a:pt x="149504" y="1985763"/>
                  <a:pt x="137691" y="1969543"/>
                  <a:pt x="134895" y="1952400"/>
                </a:cubicBezTo>
                <a:cubicBezTo>
                  <a:pt x="133031" y="1940465"/>
                  <a:pt x="142044" y="1923021"/>
                  <a:pt x="151990" y="1914144"/>
                </a:cubicBezTo>
                <a:cubicBezTo>
                  <a:pt x="204209" y="1867316"/>
                  <a:pt x="173127" y="1762030"/>
                  <a:pt x="271969" y="1748562"/>
                </a:cubicBezTo>
                <a:cubicBezTo>
                  <a:pt x="316415" y="1742443"/>
                  <a:pt x="337860" y="1703878"/>
                  <a:pt x="370497" y="1682760"/>
                </a:cubicBezTo>
                <a:cubicBezTo>
                  <a:pt x="483946" y="1608999"/>
                  <a:pt x="559787" y="1514119"/>
                  <a:pt x="594908" y="1383735"/>
                </a:cubicBezTo>
                <a:cubicBezTo>
                  <a:pt x="604543" y="1347620"/>
                  <a:pt x="641532" y="1318542"/>
                  <a:pt x="665465" y="1286713"/>
                </a:cubicBezTo>
                <a:cubicBezTo>
                  <a:pt x="653963" y="1263452"/>
                  <a:pt x="591178" y="1313647"/>
                  <a:pt x="613246" y="1252435"/>
                </a:cubicBezTo>
                <a:cubicBezTo>
                  <a:pt x="630030" y="1206524"/>
                  <a:pt x="672925" y="1178060"/>
                  <a:pt x="713332" y="1150820"/>
                </a:cubicBezTo>
                <a:cubicBezTo>
                  <a:pt x="759333" y="1119908"/>
                  <a:pt x="810307" y="1095117"/>
                  <a:pt x="831133" y="1037883"/>
                </a:cubicBezTo>
                <a:cubicBezTo>
                  <a:pt x="835485" y="1025640"/>
                  <a:pt x="849470" y="1012785"/>
                  <a:pt x="861903" y="1007887"/>
                </a:cubicBezTo>
                <a:cubicBezTo>
                  <a:pt x="1469751" y="63584"/>
                  <a:pt x="2910527" y="-1353"/>
                  <a:pt x="3239865" y="21"/>
                </a:cubicBezTo>
                <a:close/>
              </a:path>
            </a:pathLst>
          </a:cu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ontent Placeholder 2"/>
          <p:cNvSpPr>
            <a:spLocks noGrp="1"/>
          </p:cNvSpPr>
          <p:nvPr>
            <p:ph idx="1"/>
          </p:nvPr>
        </p:nvSpPr>
        <p:spPr>
          <a:xfrm>
            <a:off x="504890" y="1848684"/>
            <a:ext cx="3086100" cy="3465568"/>
          </a:xfrm>
        </p:spPr>
        <p:txBody>
          <a:bodyPr vert="horz" lIns="0" tIns="0" rIns="0" bIns="0" rtlCol="0" anchor="t">
            <a:normAutofit lnSpcReduction="10000"/>
          </a:bodyPr>
          <a:lstStyle/>
          <a:p>
            <a:pPr>
              <a:spcAft>
                <a:spcPts val="600"/>
              </a:spcAft>
            </a:pPr>
            <a:r>
              <a:rPr lang="en-US" dirty="0"/>
              <a:t>Improves night vision</a:t>
            </a:r>
          </a:p>
          <a:p>
            <a:pPr>
              <a:spcAft>
                <a:spcPts val="600"/>
              </a:spcAft>
            </a:pPr>
            <a:r>
              <a:rPr lang="en-US" dirty="0"/>
              <a:t>Increases lung capacity</a:t>
            </a:r>
          </a:p>
          <a:p>
            <a:pPr>
              <a:spcAft>
                <a:spcPts val="600"/>
              </a:spcAft>
            </a:pPr>
            <a:r>
              <a:rPr lang="en-US" dirty="0"/>
              <a:t>Increases stamina</a:t>
            </a:r>
          </a:p>
          <a:p>
            <a:pPr>
              <a:spcAft>
                <a:spcPts val="600"/>
              </a:spcAft>
            </a:pPr>
            <a:r>
              <a:rPr lang="en-US" dirty="0"/>
              <a:t>Improves fine motor coordination</a:t>
            </a:r>
          </a:p>
          <a:p>
            <a:pPr>
              <a:spcAft>
                <a:spcPts val="600"/>
              </a:spcAft>
            </a:pPr>
            <a:r>
              <a:rPr lang="en-US" dirty="0"/>
              <a:t>Decreases injuries and accidents</a:t>
            </a:r>
          </a:p>
          <a:p>
            <a:pPr>
              <a:spcAft>
                <a:spcPts val="600"/>
              </a:spcAft>
            </a:pPr>
            <a:r>
              <a:rPr lang="en-US" dirty="0"/>
              <a:t>Boosts ability to manage stress</a:t>
            </a:r>
          </a:p>
          <a:p>
            <a:pPr>
              <a:spcAft>
                <a:spcPts val="600"/>
              </a:spcAft>
            </a:pPr>
            <a:endParaRPr lang="en-US" sz="1700"/>
          </a:p>
        </p:txBody>
      </p:sp>
      <p:pic>
        <p:nvPicPr>
          <p:cNvPr id="6" name="Picture 4">
            <a:extLst>
              <a:ext uri="{FF2B5EF4-FFF2-40B4-BE49-F238E27FC236}">
                <a16:creationId xmlns:a16="http://schemas.microsoft.com/office/drawing/2014/main" id="{8567E1E2-D1A3-3834-B02D-D49637AD1B4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5119" r="8247"/>
          <a:stretch/>
        </p:blipFill>
        <p:spPr bwMode="auto">
          <a:xfrm>
            <a:off x="3873209" y="1690867"/>
            <a:ext cx="2850187" cy="3819917"/>
          </a:xfrm>
          <a:custGeom>
            <a:avLst/>
            <a:gdLst/>
            <a:ahLst/>
            <a:cxnLst/>
            <a:rect l="l" t="t" r="r" b="b"/>
            <a:pathLst>
              <a:path w="3458367" h="3476265">
                <a:moveTo>
                  <a:pt x="549716" y="15"/>
                </a:moveTo>
                <a:cubicBezTo>
                  <a:pt x="557611" y="271"/>
                  <a:pt x="565778" y="3856"/>
                  <a:pt x="573176" y="4995"/>
                </a:cubicBezTo>
                <a:cubicBezTo>
                  <a:pt x="736504" y="30493"/>
                  <a:pt x="899830" y="58040"/>
                  <a:pt x="1063336" y="82398"/>
                </a:cubicBezTo>
                <a:cubicBezTo>
                  <a:pt x="1216195" y="105163"/>
                  <a:pt x="1370136" y="110398"/>
                  <a:pt x="1523717" y="122237"/>
                </a:cubicBezTo>
                <a:cubicBezTo>
                  <a:pt x="1709602" y="136580"/>
                  <a:pt x="1895127" y="156841"/>
                  <a:pt x="2079929" y="188711"/>
                </a:cubicBezTo>
                <a:cubicBezTo>
                  <a:pt x="2208244" y="211023"/>
                  <a:pt x="2337823" y="226502"/>
                  <a:pt x="2467943" y="208745"/>
                </a:cubicBezTo>
                <a:cubicBezTo>
                  <a:pt x="2474439" y="207834"/>
                  <a:pt x="2481839" y="204876"/>
                  <a:pt x="2487253" y="207834"/>
                </a:cubicBezTo>
                <a:cubicBezTo>
                  <a:pt x="2550419" y="241073"/>
                  <a:pt x="2619357" y="217168"/>
                  <a:pt x="2684869" y="238113"/>
                </a:cubicBezTo>
                <a:cubicBezTo>
                  <a:pt x="2668085" y="318930"/>
                  <a:pt x="2596077" y="312327"/>
                  <a:pt x="2555471" y="368331"/>
                </a:cubicBezTo>
                <a:cubicBezTo>
                  <a:pt x="2621704" y="390639"/>
                  <a:pt x="2681259" y="413178"/>
                  <a:pt x="2741717" y="430023"/>
                </a:cubicBezTo>
                <a:cubicBezTo>
                  <a:pt x="2805785" y="447780"/>
                  <a:pt x="2860106" y="495816"/>
                  <a:pt x="2922728" y="517216"/>
                </a:cubicBezTo>
                <a:cubicBezTo>
                  <a:pt x="2936085" y="521769"/>
                  <a:pt x="2952146" y="537704"/>
                  <a:pt x="2956838" y="553184"/>
                </a:cubicBezTo>
                <a:cubicBezTo>
                  <a:pt x="2971997" y="603269"/>
                  <a:pt x="3274647" y="743732"/>
                  <a:pt x="3238914" y="788350"/>
                </a:cubicBezTo>
                <a:cubicBezTo>
                  <a:pt x="3224116" y="806791"/>
                  <a:pt x="3204986" y="819994"/>
                  <a:pt x="3184953" y="838207"/>
                </a:cubicBezTo>
                <a:cubicBezTo>
                  <a:pt x="3215093" y="872582"/>
                  <a:pt x="3249020" y="887608"/>
                  <a:pt x="3285115" y="897852"/>
                </a:cubicBezTo>
                <a:cubicBezTo>
                  <a:pt x="3295944" y="901039"/>
                  <a:pt x="3306591" y="907413"/>
                  <a:pt x="3307674" y="922894"/>
                </a:cubicBezTo>
                <a:cubicBezTo>
                  <a:pt x="3308757" y="939056"/>
                  <a:pt x="3297748" y="945429"/>
                  <a:pt x="3288544" y="952944"/>
                </a:cubicBezTo>
                <a:cubicBezTo>
                  <a:pt x="3275731" y="963415"/>
                  <a:pt x="3263278" y="972523"/>
                  <a:pt x="3247036" y="973888"/>
                </a:cubicBezTo>
                <a:cubicBezTo>
                  <a:pt x="3220325" y="975937"/>
                  <a:pt x="3207513" y="1005076"/>
                  <a:pt x="3191993" y="1026930"/>
                </a:cubicBezTo>
                <a:cubicBezTo>
                  <a:pt x="3183330" y="1039224"/>
                  <a:pt x="3178998" y="1064037"/>
                  <a:pt x="3194157" y="1068363"/>
                </a:cubicBezTo>
                <a:cubicBezTo>
                  <a:pt x="3230613" y="1078837"/>
                  <a:pt x="3227725" y="1109114"/>
                  <a:pt x="3226824" y="1143489"/>
                </a:cubicBezTo>
                <a:cubicBezTo>
                  <a:pt x="3225560" y="1186061"/>
                  <a:pt x="3204083" y="1205638"/>
                  <a:pt x="3177734" y="1222030"/>
                </a:cubicBezTo>
                <a:cubicBezTo>
                  <a:pt x="3168711" y="1227720"/>
                  <a:pt x="3155898" y="1227493"/>
                  <a:pt x="3152469" y="1245250"/>
                </a:cubicBezTo>
                <a:cubicBezTo>
                  <a:pt x="3167267" y="1262097"/>
                  <a:pt x="3185314" y="1248439"/>
                  <a:pt x="3201197" y="1253218"/>
                </a:cubicBezTo>
                <a:cubicBezTo>
                  <a:pt x="3214370" y="1257088"/>
                  <a:pt x="3236208" y="1255040"/>
                  <a:pt x="3218160" y="1286000"/>
                </a:cubicBezTo>
                <a:cubicBezTo>
                  <a:pt x="3212926" y="1294878"/>
                  <a:pt x="3219062" y="1301709"/>
                  <a:pt x="3225741" y="1302392"/>
                </a:cubicBezTo>
                <a:cubicBezTo>
                  <a:pt x="3279159" y="1309449"/>
                  <a:pt x="3254615" y="1372054"/>
                  <a:pt x="3271761" y="1405063"/>
                </a:cubicBezTo>
                <a:cubicBezTo>
                  <a:pt x="3276452" y="1414169"/>
                  <a:pt x="3271399" y="1429877"/>
                  <a:pt x="3263999" y="1433747"/>
                </a:cubicBezTo>
                <a:cubicBezTo>
                  <a:pt x="3216716" y="1459245"/>
                  <a:pt x="3210220" y="1520028"/>
                  <a:pt x="3187299" y="1572389"/>
                </a:cubicBezTo>
                <a:cubicBezTo>
                  <a:pt x="3212205" y="1593104"/>
                  <a:pt x="3241982" y="1597657"/>
                  <a:pt x="3268872" y="1611089"/>
                </a:cubicBezTo>
                <a:cubicBezTo>
                  <a:pt x="3296846" y="1625204"/>
                  <a:pt x="3296846" y="1635676"/>
                  <a:pt x="3273746" y="1676653"/>
                </a:cubicBezTo>
                <a:cubicBezTo>
                  <a:pt x="3333842" y="1685532"/>
                  <a:pt x="3333842" y="1685532"/>
                  <a:pt x="3315254" y="1749957"/>
                </a:cubicBezTo>
                <a:cubicBezTo>
                  <a:pt x="3365607" y="1755877"/>
                  <a:pt x="3398812" y="1786382"/>
                  <a:pt x="3406572" y="1853085"/>
                </a:cubicBezTo>
                <a:cubicBezTo>
                  <a:pt x="3410362" y="1885411"/>
                  <a:pt x="3433101" y="1900663"/>
                  <a:pt x="3458367" y="1922291"/>
                </a:cubicBezTo>
                <a:cubicBezTo>
                  <a:pt x="3426966" y="1943236"/>
                  <a:pt x="3405669" y="1986945"/>
                  <a:pt x="3369034" y="1940730"/>
                </a:cubicBezTo>
                <a:cubicBezTo>
                  <a:pt x="3355680" y="1923885"/>
                  <a:pt x="3356941" y="1945284"/>
                  <a:pt x="3355138" y="1951430"/>
                </a:cubicBezTo>
                <a:cubicBezTo>
                  <a:pt x="3350807" y="1966455"/>
                  <a:pt x="3359830" y="1976472"/>
                  <a:pt x="3365786" y="1987854"/>
                </a:cubicBezTo>
                <a:cubicBezTo>
                  <a:pt x="3371561" y="1999237"/>
                  <a:pt x="3378420" y="2011302"/>
                  <a:pt x="3380043" y="2024054"/>
                </a:cubicBezTo>
                <a:cubicBezTo>
                  <a:pt x="3381125" y="2032931"/>
                  <a:pt x="3375892" y="2045905"/>
                  <a:pt x="3370117" y="2052509"/>
                </a:cubicBezTo>
                <a:cubicBezTo>
                  <a:pt x="3339797" y="2087340"/>
                  <a:pt x="3357844" y="2165652"/>
                  <a:pt x="3300454" y="2175670"/>
                </a:cubicBezTo>
                <a:cubicBezTo>
                  <a:pt x="3274647" y="2180221"/>
                  <a:pt x="3262195" y="2208906"/>
                  <a:pt x="3243246" y="2224614"/>
                </a:cubicBezTo>
                <a:cubicBezTo>
                  <a:pt x="3177374" y="2279478"/>
                  <a:pt x="3133338" y="2350051"/>
                  <a:pt x="3112946" y="2447031"/>
                </a:cubicBezTo>
                <a:cubicBezTo>
                  <a:pt x="3107352" y="2473894"/>
                  <a:pt x="3085875" y="2495522"/>
                  <a:pt x="3071979" y="2519197"/>
                </a:cubicBezTo>
                <a:cubicBezTo>
                  <a:pt x="3078657" y="2536499"/>
                  <a:pt x="3115112" y="2499164"/>
                  <a:pt x="3102298" y="2544694"/>
                </a:cubicBezTo>
                <a:cubicBezTo>
                  <a:pt x="3092553" y="2578843"/>
                  <a:pt x="3067647" y="2600014"/>
                  <a:pt x="3044185" y="2620276"/>
                </a:cubicBezTo>
                <a:cubicBezTo>
                  <a:pt x="3017476" y="2643268"/>
                  <a:pt x="2987879" y="2661708"/>
                  <a:pt x="2975787" y="2704279"/>
                </a:cubicBezTo>
                <a:cubicBezTo>
                  <a:pt x="2973260" y="2713386"/>
                  <a:pt x="2965140" y="2722947"/>
                  <a:pt x="2957921" y="2726591"/>
                </a:cubicBezTo>
                <a:cubicBezTo>
                  <a:pt x="2581458" y="3475797"/>
                  <a:pt x="1654740" y="3480805"/>
                  <a:pt x="1547901" y="3475568"/>
                </a:cubicBezTo>
                <a:cubicBezTo>
                  <a:pt x="1418503" y="3468966"/>
                  <a:pt x="1296143" y="3422753"/>
                  <a:pt x="1176132" y="3365156"/>
                </a:cubicBezTo>
                <a:cubicBezTo>
                  <a:pt x="1125418" y="3340797"/>
                  <a:pt x="1078316" y="3306195"/>
                  <a:pt x="1029045" y="3279332"/>
                </a:cubicBezTo>
                <a:cubicBezTo>
                  <a:pt x="961009" y="3242223"/>
                  <a:pt x="908492" y="3171424"/>
                  <a:pt x="840634" y="3141601"/>
                </a:cubicBezTo>
                <a:cubicBezTo>
                  <a:pt x="770793" y="3110867"/>
                  <a:pt x="711057" y="3054638"/>
                  <a:pt x="639229" y="3030734"/>
                </a:cubicBezTo>
                <a:cubicBezTo>
                  <a:pt x="601330" y="3017985"/>
                  <a:pt x="564695" y="2994993"/>
                  <a:pt x="570649" y="2929200"/>
                </a:cubicBezTo>
                <a:cubicBezTo>
                  <a:pt x="572274" y="2910532"/>
                  <a:pt x="562349" y="2895282"/>
                  <a:pt x="546647" y="2900745"/>
                </a:cubicBezTo>
                <a:cubicBezTo>
                  <a:pt x="516690" y="2910989"/>
                  <a:pt x="503154" y="2883898"/>
                  <a:pt x="486550" y="2863636"/>
                </a:cubicBezTo>
                <a:cubicBezTo>
                  <a:pt x="456953" y="2827667"/>
                  <a:pt x="428801" y="2789422"/>
                  <a:pt x="381697" y="2783503"/>
                </a:cubicBezTo>
                <a:cubicBezTo>
                  <a:pt x="390720" y="2755272"/>
                  <a:pt x="406060" y="2759371"/>
                  <a:pt x="420137" y="2765290"/>
                </a:cubicBezTo>
                <a:cubicBezTo>
                  <a:pt x="457133" y="2780772"/>
                  <a:pt x="493769" y="2798300"/>
                  <a:pt x="530765" y="2813781"/>
                </a:cubicBezTo>
                <a:cubicBezTo>
                  <a:pt x="554948" y="2823799"/>
                  <a:pt x="578952" y="2837912"/>
                  <a:pt x="611257" y="2826755"/>
                </a:cubicBezTo>
                <a:cubicBezTo>
                  <a:pt x="583463" y="2769843"/>
                  <a:pt x="536180" y="2759598"/>
                  <a:pt x="497920" y="2742071"/>
                </a:cubicBezTo>
                <a:cubicBezTo>
                  <a:pt x="450096" y="2719988"/>
                  <a:pt x="421942" y="2678326"/>
                  <a:pt x="388193" y="2631885"/>
                </a:cubicBezTo>
                <a:cubicBezTo>
                  <a:pt x="423386" y="2620730"/>
                  <a:pt x="445223" y="2654879"/>
                  <a:pt x="472834" y="2653056"/>
                </a:cubicBezTo>
                <a:cubicBezTo>
                  <a:pt x="474279" y="2647140"/>
                  <a:pt x="476804" y="2638488"/>
                  <a:pt x="476444" y="2638259"/>
                </a:cubicBezTo>
                <a:cubicBezTo>
                  <a:pt x="431326" y="2612763"/>
                  <a:pt x="410211" y="2564956"/>
                  <a:pt x="403173" y="2507131"/>
                </a:cubicBezTo>
                <a:cubicBezTo>
                  <a:pt x="399563" y="2477310"/>
                  <a:pt x="383140" y="2467976"/>
                  <a:pt x="366897" y="2454316"/>
                </a:cubicBezTo>
                <a:cubicBezTo>
                  <a:pt x="310230" y="2405826"/>
                  <a:pt x="250314" y="2361890"/>
                  <a:pt x="203752" y="2295188"/>
                </a:cubicBezTo>
                <a:cubicBezTo>
                  <a:pt x="257532" y="2304066"/>
                  <a:pt x="300665" y="2347547"/>
                  <a:pt x="358597" y="2366215"/>
                </a:cubicBezTo>
                <a:cubicBezTo>
                  <a:pt x="312577" y="2292910"/>
                  <a:pt x="253020" y="2255803"/>
                  <a:pt x="198698" y="2211409"/>
                </a:cubicBezTo>
                <a:cubicBezTo>
                  <a:pt x="173974" y="2191149"/>
                  <a:pt x="151055" y="2165197"/>
                  <a:pt x="121097" y="2154269"/>
                </a:cubicBezTo>
                <a:cubicBezTo>
                  <a:pt x="110448" y="2150400"/>
                  <a:pt x="92943" y="2142204"/>
                  <a:pt x="101425" y="2120577"/>
                </a:cubicBezTo>
                <a:cubicBezTo>
                  <a:pt x="108643" y="2102593"/>
                  <a:pt x="122900" y="2108055"/>
                  <a:pt x="135895" y="2113292"/>
                </a:cubicBezTo>
                <a:cubicBezTo>
                  <a:pt x="167116" y="2126269"/>
                  <a:pt x="199421" y="2126495"/>
                  <a:pt x="241652" y="2126269"/>
                </a:cubicBezTo>
                <a:cubicBezTo>
                  <a:pt x="206279" y="2066851"/>
                  <a:pt x="141489" y="2084608"/>
                  <a:pt x="111170" y="2022231"/>
                </a:cubicBezTo>
                <a:cubicBezTo>
                  <a:pt x="149069" y="2011302"/>
                  <a:pt x="178305" y="2033841"/>
                  <a:pt x="208987" y="2038166"/>
                </a:cubicBezTo>
                <a:cubicBezTo>
                  <a:pt x="236777" y="2042036"/>
                  <a:pt x="243636" y="2031565"/>
                  <a:pt x="237139" y="1997188"/>
                </a:cubicBezTo>
                <a:cubicBezTo>
                  <a:pt x="227034" y="1943690"/>
                  <a:pt x="242193" y="1916371"/>
                  <a:pt x="282618" y="1930941"/>
                </a:cubicBezTo>
                <a:cubicBezTo>
                  <a:pt x="320155" y="1944601"/>
                  <a:pt x="324125" y="1924568"/>
                  <a:pt x="314019" y="1894062"/>
                </a:cubicBezTo>
                <a:cubicBezTo>
                  <a:pt x="299582" y="1849671"/>
                  <a:pt x="316004" y="1815295"/>
                  <a:pt x="327194" y="1777960"/>
                </a:cubicBezTo>
                <a:cubicBezTo>
                  <a:pt x="344339" y="1721045"/>
                  <a:pt x="337121" y="1693272"/>
                  <a:pt x="300123" y="1650929"/>
                </a:cubicBezTo>
                <a:cubicBezTo>
                  <a:pt x="279370" y="1627251"/>
                  <a:pt x="256992" y="1607219"/>
                  <a:pt x="226852" y="1586731"/>
                </a:cubicBezTo>
                <a:cubicBezTo>
                  <a:pt x="296334" y="1575576"/>
                  <a:pt x="223423" y="1538013"/>
                  <a:pt x="247968" y="1514564"/>
                </a:cubicBezTo>
                <a:cubicBezTo>
                  <a:pt x="297056" y="1505003"/>
                  <a:pt x="337121" y="1579673"/>
                  <a:pt x="403895" y="1558274"/>
                </a:cubicBezTo>
                <a:cubicBezTo>
                  <a:pt x="321420" y="1493619"/>
                  <a:pt x="230281" y="1472448"/>
                  <a:pt x="170546" y="1386396"/>
                </a:cubicBezTo>
                <a:cubicBezTo>
                  <a:pt x="184261" y="1366817"/>
                  <a:pt x="197977" y="1385030"/>
                  <a:pt x="209707" y="1377746"/>
                </a:cubicBezTo>
                <a:cubicBezTo>
                  <a:pt x="209346" y="1373192"/>
                  <a:pt x="210250" y="1366362"/>
                  <a:pt x="208083" y="1364314"/>
                </a:cubicBezTo>
                <a:cubicBezTo>
                  <a:pt x="163508" y="1317416"/>
                  <a:pt x="162784" y="1316279"/>
                  <a:pt x="210610" y="1281675"/>
                </a:cubicBezTo>
                <a:cubicBezTo>
                  <a:pt x="227394" y="1269609"/>
                  <a:pt x="225950" y="1258909"/>
                  <a:pt x="217108" y="1243657"/>
                </a:cubicBezTo>
                <a:cubicBezTo>
                  <a:pt x="210790" y="1232957"/>
                  <a:pt x="203211" y="1223395"/>
                  <a:pt x="206820" y="1199947"/>
                </a:cubicBezTo>
                <a:cubicBezTo>
                  <a:pt x="232988" y="1229998"/>
                  <a:pt x="359499" y="1220208"/>
                  <a:pt x="381877" y="1217021"/>
                </a:cubicBezTo>
                <a:cubicBezTo>
                  <a:pt x="406963" y="1213607"/>
                  <a:pt x="431688" y="1199037"/>
                  <a:pt x="458035" y="1207003"/>
                </a:cubicBezTo>
                <a:cubicBezTo>
                  <a:pt x="479150" y="1213381"/>
                  <a:pt x="576966" y="1275073"/>
                  <a:pt x="590863" y="1204273"/>
                </a:cubicBezTo>
                <a:cubicBezTo>
                  <a:pt x="591585" y="1200858"/>
                  <a:pt x="631107" y="1208826"/>
                  <a:pt x="652403" y="1212696"/>
                </a:cubicBezTo>
                <a:cubicBezTo>
                  <a:pt x="671172" y="1215883"/>
                  <a:pt x="692288" y="1229998"/>
                  <a:pt x="704920" y="1201769"/>
                </a:cubicBezTo>
                <a:cubicBezTo>
                  <a:pt x="712320" y="1185150"/>
                  <a:pt x="681820" y="1153051"/>
                  <a:pt x="654569" y="1150320"/>
                </a:cubicBezTo>
                <a:cubicBezTo>
                  <a:pt x="630926" y="1147814"/>
                  <a:pt x="606202" y="1144172"/>
                  <a:pt x="583643" y="1151001"/>
                </a:cubicBezTo>
                <a:cubicBezTo>
                  <a:pt x="555852" y="1159198"/>
                  <a:pt x="540873" y="1145995"/>
                  <a:pt x="533111" y="1117538"/>
                </a:cubicBezTo>
                <a:cubicBezTo>
                  <a:pt x="524450" y="1086122"/>
                  <a:pt x="507845" y="1071550"/>
                  <a:pt x="484926" y="1056980"/>
                </a:cubicBezTo>
                <a:cubicBezTo>
                  <a:pt x="429340" y="1021696"/>
                  <a:pt x="375921" y="980946"/>
                  <a:pt x="314922" y="960456"/>
                </a:cubicBezTo>
                <a:cubicBezTo>
                  <a:pt x="302830" y="956358"/>
                  <a:pt x="289476" y="950894"/>
                  <a:pt x="283881" y="923805"/>
                </a:cubicBezTo>
                <a:cubicBezTo>
                  <a:pt x="449013" y="964326"/>
                  <a:pt x="599526" y="1069958"/>
                  <a:pt x="769890" y="1063811"/>
                </a:cubicBezTo>
                <a:cubicBezTo>
                  <a:pt x="723329" y="1030346"/>
                  <a:pt x="669369" y="1028524"/>
                  <a:pt x="619738" y="1005076"/>
                </a:cubicBezTo>
                <a:cubicBezTo>
                  <a:pt x="654930" y="987546"/>
                  <a:pt x="687956" y="1005759"/>
                  <a:pt x="721344" y="1015777"/>
                </a:cubicBezTo>
                <a:cubicBezTo>
                  <a:pt x="749317" y="1023970"/>
                  <a:pt x="774583" y="1025337"/>
                  <a:pt x="777650" y="976393"/>
                </a:cubicBezTo>
                <a:cubicBezTo>
                  <a:pt x="776566" y="973205"/>
                  <a:pt x="776747" y="969107"/>
                  <a:pt x="776929" y="965238"/>
                </a:cubicBezTo>
                <a:cubicBezTo>
                  <a:pt x="767542" y="944976"/>
                  <a:pt x="752926" y="934504"/>
                  <a:pt x="735601" y="928584"/>
                </a:cubicBezTo>
                <a:cubicBezTo>
                  <a:pt x="725133" y="924942"/>
                  <a:pt x="711237" y="919478"/>
                  <a:pt x="711416" y="904909"/>
                </a:cubicBezTo>
                <a:cubicBezTo>
                  <a:pt x="711958" y="850955"/>
                  <a:pt x="678571" y="835246"/>
                  <a:pt x="645185" y="819539"/>
                </a:cubicBezTo>
                <a:cubicBezTo>
                  <a:pt x="663773" y="792676"/>
                  <a:pt x="678391" y="812481"/>
                  <a:pt x="692468" y="810433"/>
                </a:cubicBezTo>
                <a:cubicBezTo>
                  <a:pt x="701672" y="809067"/>
                  <a:pt x="709973" y="806563"/>
                  <a:pt x="709973" y="792676"/>
                </a:cubicBezTo>
                <a:cubicBezTo>
                  <a:pt x="710154" y="781065"/>
                  <a:pt x="705822" y="767861"/>
                  <a:pt x="696799" y="767635"/>
                </a:cubicBezTo>
                <a:cubicBezTo>
                  <a:pt x="640312" y="765585"/>
                  <a:pt x="609090" y="690914"/>
                  <a:pt x="550437" y="690687"/>
                </a:cubicBezTo>
                <a:cubicBezTo>
                  <a:pt x="515425" y="690687"/>
                  <a:pt x="568666" y="648572"/>
                  <a:pt x="539068" y="631042"/>
                </a:cubicBezTo>
                <a:cubicBezTo>
                  <a:pt x="532570" y="627171"/>
                  <a:pt x="556032" y="621254"/>
                  <a:pt x="566500" y="622164"/>
                </a:cubicBezTo>
                <a:cubicBezTo>
                  <a:pt x="576786" y="623074"/>
                  <a:pt x="585990" y="634229"/>
                  <a:pt x="598443" y="626261"/>
                </a:cubicBezTo>
                <a:cubicBezTo>
                  <a:pt x="605300" y="597806"/>
                  <a:pt x="587615" y="587332"/>
                  <a:pt x="572996" y="579365"/>
                </a:cubicBezTo>
                <a:cubicBezTo>
                  <a:pt x="539247" y="560925"/>
                  <a:pt x="506402" y="538615"/>
                  <a:pt x="469405" y="532013"/>
                </a:cubicBezTo>
                <a:cubicBezTo>
                  <a:pt x="456232" y="529737"/>
                  <a:pt x="488355" y="499231"/>
                  <a:pt x="494671" y="488532"/>
                </a:cubicBezTo>
                <a:cubicBezTo>
                  <a:pt x="345782" y="376071"/>
                  <a:pt x="166756" y="381762"/>
                  <a:pt x="0" y="290928"/>
                </a:cubicBezTo>
                <a:cubicBezTo>
                  <a:pt x="36817" y="273173"/>
                  <a:pt x="63887" y="286148"/>
                  <a:pt x="88973" y="288880"/>
                </a:cubicBezTo>
                <a:cubicBezTo>
                  <a:pt x="151595" y="295708"/>
                  <a:pt x="213498" y="309822"/>
                  <a:pt x="275940" y="318246"/>
                </a:cubicBezTo>
                <a:cubicBezTo>
                  <a:pt x="306620" y="322344"/>
                  <a:pt x="335134" y="337824"/>
                  <a:pt x="369424" y="313239"/>
                </a:cubicBezTo>
                <a:cubicBezTo>
                  <a:pt x="392343" y="296847"/>
                  <a:pt x="428980" y="314604"/>
                  <a:pt x="457133" y="329174"/>
                </a:cubicBezTo>
                <a:cubicBezTo>
                  <a:pt x="480414" y="341238"/>
                  <a:pt x="502612" y="344425"/>
                  <a:pt x="533474" y="329174"/>
                </a:cubicBezTo>
                <a:cubicBezTo>
                  <a:pt x="505501" y="319841"/>
                  <a:pt x="484023" y="311645"/>
                  <a:pt x="462006" y="305953"/>
                </a:cubicBezTo>
                <a:cubicBezTo>
                  <a:pt x="444501" y="301400"/>
                  <a:pt x="486189" y="282960"/>
                  <a:pt x="507484" y="285237"/>
                </a:cubicBezTo>
                <a:cubicBezTo>
                  <a:pt x="537263" y="288423"/>
                  <a:pt x="520479" y="276586"/>
                  <a:pt x="515425" y="260195"/>
                </a:cubicBezTo>
                <a:cubicBezTo>
                  <a:pt x="510012" y="242665"/>
                  <a:pt x="526074" y="237203"/>
                  <a:pt x="536180" y="240844"/>
                </a:cubicBezTo>
                <a:cubicBezTo>
                  <a:pt x="574980" y="255187"/>
                  <a:pt x="613602" y="229917"/>
                  <a:pt x="653668" y="250407"/>
                </a:cubicBezTo>
                <a:cubicBezTo>
                  <a:pt x="643561" y="199867"/>
                  <a:pt x="621723" y="177784"/>
                  <a:pt x="576064" y="170726"/>
                </a:cubicBezTo>
                <a:cubicBezTo>
                  <a:pt x="558919" y="167996"/>
                  <a:pt x="541053" y="172093"/>
                  <a:pt x="526254" y="157522"/>
                </a:cubicBezTo>
                <a:cubicBezTo>
                  <a:pt x="517771" y="149101"/>
                  <a:pt x="508207" y="139084"/>
                  <a:pt x="514884" y="123603"/>
                </a:cubicBezTo>
                <a:cubicBezTo>
                  <a:pt x="519577" y="112674"/>
                  <a:pt x="529684" y="112674"/>
                  <a:pt x="537985" y="116318"/>
                </a:cubicBezTo>
                <a:cubicBezTo>
                  <a:pt x="575162" y="132483"/>
                  <a:pt x="613963" y="138400"/>
                  <a:pt x="652764" y="144320"/>
                </a:cubicBezTo>
                <a:cubicBezTo>
                  <a:pt x="658720" y="145230"/>
                  <a:pt x="665397" y="148191"/>
                  <a:pt x="672075" y="133164"/>
                </a:cubicBezTo>
                <a:cubicBezTo>
                  <a:pt x="599526" y="108805"/>
                  <a:pt x="530585" y="74202"/>
                  <a:pt x="456051" y="60770"/>
                </a:cubicBezTo>
                <a:cubicBezTo>
                  <a:pt x="457133" y="54397"/>
                  <a:pt x="458215" y="48022"/>
                  <a:pt x="459299" y="41649"/>
                </a:cubicBezTo>
                <a:cubicBezTo>
                  <a:pt x="517591" y="50753"/>
                  <a:pt x="575884" y="59859"/>
                  <a:pt x="649515" y="71243"/>
                </a:cubicBezTo>
                <a:cubicBezTo>
                  <a:pt x="604218" y="35045"/>
                  <a:pt x="561446" y="47111"/>
                  <a:pt x="527879" y="15013"/>
                </a:cubicBezTo>
                <a:cubicBezTo>
                  <a:pt x="534195" y="2833"/>
                  <a:pt x="541820" y="-241"/>
                  <a:pt x="549716" y="15"/>
                </a:cubicBezTo>
                <a:close/>
              </a:path>
            </a:pathLst>
          </a:cu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25AD5092-69BB-B9E2-2160-9A77DB2C9428}"/>
              </a:ext>
            </a:extLst>
          </p:cNvPr>
          <p:cNvPicPr>
            <a:picLocks noChangeAspect="1"/>
          </p:cNvPicPr>
          <p:nvPr/>
        </p:nvPicPr>
        <p:blipFill rotWithShape="1">
          <a:blip r:embed="rId5">
            <a:extLst>
              <a:ext uri="{28A0092B-C50C-407E-A947-70E740481C1C}">
                <a14:useLocalDpi xmlns:a14="http://schemas.microsoft.com/office/drawing/2010/main" val="0"/>
              </a:ext>
            </a:extLst>
          </a:blip>
          <a:srcRect l="5497" t="5763" r="18354" b="-2"/>
          <a:stretch/>
        </p:blipFill>
        <p:spPr>
          <a:xfrm>
            <a:off x="5840205" y="0"/>
            <a:ext cx="3301509" cy="2578313"/>
          </a:xfrm>
          <a:custGeom>
            <a:avLst/>
            <a:gdLst/>
            <a:ahLst/>
            <a:cxnLst/>
            <a:rect l="l" t="t" r="r" b="b"/>
            <a:pathLst>
              <a:path w="4579876" h="3536502">
                <a:moveTo>
                  <a:pt x="457312" y="0"/>
                </a:moveTo>
                <a:lnTo>
                  <a:pt x="4579876" y="0"/>
                </a:lnTo>
                <a:lnTo>
                  <a:pt x="4579876" y="3057029"/>
                </a:lnTo>
                <a:lnTo>
                  <a:pt x="4508441" y="3086568"/>
                </a:lnTo>
                <a:cubicBezTo>
                  <a:pt x="4391572" y="3126663"/>
                  <a:pt x="4301124" y="3221848"/>
                  <a:pt x="4183947" y="3271738"/>
                </a:cubicBezTo>
                <a:cubicBezTo>
                  <a:pt x="4099090" y="3307854"/>
                  <a:pt x="4017967" y="3354374"/>
                  <a:pt x="3930625" y="3387123"/>
                </a:cubicBezTo>
                <a:cubicBezTo>
                  <a:pt x="3723932" y="3464557"/>
                  <a:pt x="3513195" y="3526689"/>
                  <a:pt x="3290337" y="3535564"/>
                </a:cubicBezTo>
                <a:cubicBezTo>
                  <a:pt x="3106332" y="3542605"/>
                  <a:pt x="1510274" y="3535872"/>
                  <a:pt x="861903" y="2528615"/>
                </a:cubicBezTo>
                <a:cubicBezTo>
                  <a:pt x="849470" y="2523717"/>
                  <a:pt x="835485" y="2510862"/>
                  <a:pt x="831133" y="2498619"/>
                </a:cubicBezTo>
                <a:cubicBezTo>
                  <a:pt x="810307" y="2441385"/>
                  <a:pt x="759333" y="2416594"/>
                  <a:pt x="713333" y="2385682"/>
                </a:cubicBezTo>
                <a:cubicBezTo>
                  <a:pt x="672925" y="2358442"/>
                  <a:pt x="630030" y="2329978"/>
                  <a:pt x="613246" y="2284067"/>
                </a:cubicBezTo>
                <a:cubicBezTo>
                  <a:pt x="591179" y="2222855"/>
                  <a:pt x="653963" y="2273050"/>
                  <a:pt x="665465" y="2249789"/>
                </a:cubicBezTo>
                <a:cubicBezTo>
                  <a:pt x="641532" y="2217960"/>
                  <a:pt x="604543" y="2188882"/>
                  <a:pt x="594908" y="2152767"/>
                </a:cubicBezTo>
                <a:cubicBezTo>
                  <a:pt x="559787" y="2022383"/>
                  <a:pt x="483946" y="1927503"/>
                  <a:pt x="370497" y="1853742"/>
                </a:cubicBezTo>
                <a:cubicBezTo>
                  <a:pt x="337861" y="1832624"/>
                  <a:pt x="316415" y="1794059"/>
                  <a:pt x="271969" y="1787940"/>
                </a:cubicBezTo>
                <a:cubicBezTo>
                  <a:pt x="173127" y="1774472"/>
                  <a:pt x="204209" y="1669186"/>
                  <a:pt x="151990" y="1622358"/>
                </a:cubicBezTo>
                <a:cubicBezTo>
                  <a:pt x="142044" y="1613481"/>
                  <a:pt x="133031" y="1596037"/>
                  <a:pt x="134895" y="1584102"/>
                </a:cubicBezTo>
                <a:cubicBezTo>
                  <a:pt x="137691" y="1566959"/>
                  <a:pt x="149504" y="1550739"/>
                  <a:pt x="159450" y="1535435"/>
                </a:cubicBezTo>
                <a:cubicBezTo>
                  <a:pt x="169708" y="1520133"/>
                  <a:pt x="185247" y="1506664"/>
                  <a:pt x="177788" y="1486465"/>
                </a:cubicBezTo>
                <a:cubicBezTo>
                  <a:pt x="174683" y="1478202"/>
                  <a:pt x="176855" y="1449432"/>
                  <a:pt x="153856" y="1472079"/>
                </a:cubicBezTo>
                <a:cubicBezTo>
                  <a:pt x="90760" y="1534212"/>
                  <a:pt x="54082" y="1475449"/>
                  <a:pt x="0" y="1447289"/>
                </a:cubicBezTo>
                <a:cubicBezTo>
                  <a:pt x="43515" y="1418212"/>
                  <a:pt x="82677" y="1397707"/>
                  <a:pt x="89205" y="1354247"/>
                </a:cubicBezTo>
                <a:cubicBezTo>
                  <a:pt x="102570" y="1264569"/>
                  <a:pt x="159758" y="1223557"/>
                  <a:pt x="246479" y="1215599"/>
                </a:cubicBezTo>
                <a:cubicBezTo>
                  <a:pt x="214465" y="1128983"/>
                  <a:pt x="214465" y="1128983"/>
                  <a:pt x="317968" y="1117045"/>
                </a:cubicBezTo>
                <a:cubicBezTo>
                  <a:pt x="278183" y="1061955"/>
                  <a:pt x="278183" y="1047876"/>
                  <a:pt x="326362" y="1028900"/>
                </a:cubicBezTo>
                <a:cubicBezTo>
                  <a:pt x="372673" y="1010841"/>
                  <a:pt x="423957" y="1004720"/>
                  <a:pt x="466852" y="976870"/>
                </a:cubicBezTo>
                <a:cubicBezTo>
                  <a:pt x="427377" y="906475"/>
                  <a:pt x="416188" y="824756"/>
                  <a:pt x="334754" y="790475"/>
                </a:cubicBezTo>
                <a:cubicBezTo>
                  <a:pt x="322010" y="785272"/>
                  <a:pt x="313307" y="764154"/>
                  <a:pt x="321386" y="751912"/>
                </a:cubicBezTo>
                <a:cubicBezTo>
                  <a:pt x="350915" y="707534"/>
                  <a:pt x="308644" y="623365"/>
                  <a:pt x="400645" y="613877"/>
                </a:cubicBezTo>
                <a:cubicBezTo>
                  <a:pt x="412147" y="612959"/>
                  <a:pt x="422716" y="603776"/>
                  <a:pt x="413701" y="591839"/>
                </a:cubicBezTo>
                <a:cubicBezTo>
                  <a:pt x="382618" y="550216"/>
                  <a:pt x="420228" y="552969"/>
                  <a:pt x="442917" y="547767"/>
                </a:cubicBezTo>
                <a:cubicBezTo>
                  <a:pt x="470271" y="541341"/>
                  <a:pt x="501353" y="559703"/>
                  <a:pt x="526840" y="537055"/>
                </a:cubicBezTo>
                <a:cubicBezTo>
                  <a:pt x="520932" y="513181"/>
                  <a:pt x="498866" y="513487"/>
                  <a:pt x="483325" y="505836"/>
                </a:cubicBezTo>
                <a:cubicBezTo>
                  <a:pt x="437946" y="483799"/>
                  <a:pt x="400956" y="457479"/>
                  <a:pt x="398780" y="400243"/>
                </a:cubicBezTo>
                <a:cubicBezTo>
                  <a:pt x="397229" y="354028"/>
                  <a:pt x="392255" y="313323"/>
                  <a:pt x="455041" y="299242"/>
                </a:cubicBezTo>
                <a:cubicBezTo>
                  <a:pt x="481149" y="293426"/>
                  <a:pt x="473687" y="260067"/>
                  <a:pt x="458769" y="243538"/>
                </a:cubicBezTo>
                <a:cubicBezTo>
                  <a:pt x="432038" y="214157"/>
                  <a:pt x="409972" y="174981"/>
                  <a:pt x="363969" y="172227"/>
                </a:cubicBezTo>
                <a:cubicBezTo>
                  <a:pt x="335995" y="170391"/>
                  <a:pt x="314549" y="158146"/>
                  <a:pt x="292481" y="144069"/>
                </a:cubicBezTo>
                <a:cubicBezTo>
                  <a:pt x="276630" y="133966"/>
                  <a:pt x="257670" y="125398"/>
                  <a:pt x="259534" y="103668"/>
                </a:cubicBezTo>
                <a:cubicBezTo>
                  <a:pt x="261399" y="82855"/>
                  <a:pt x="279736" y="74286"/>
                  <a:pt x="298387" y="70001"/>
                </a:cubicBezTo>
                <a:cubicBezTo>
                  <a:pt x="345011" y="59672"/>
                  <a:pt x="389535" y="45726"/>
                  <a:pt x="430782" y="19902"/>
                </a:cubicBezTo>
                <a:close/>
              </a:path>
            </a:pathLst>
          </a:custGeom>
        </p:spPr>
      </p:pic>
      <p:sp>
        <p:nvSpPr>
          <p:cNvPr id="9" name="Title 1">
            <a:extLst>
              <a:ext uri="{FF2B5EF4-FFF2-40B4-BE49-F238E27FC236}">
                <a16:creationId xmlns:a16="http://schemas.microsoft.com/office/drawing/2014/main" id="{9A40515D-7D3A-C661-1EFA-37BD9256B44A}"/>
              </a:ext>
            </a:extLst>
          </p:cNvPr>
          <p:cNvSpPr txBox="1">
            <a:spLocks/>
          </p:cNvSpPr>
          <p:nvPr/>
        </p:nvSpPr>
        <p:spPr>
          <a:xfrm>
            <a:off x="457200" y="274638"/>
            <a:ext cx="4882896" cy="920178"/>
          </a:xfrm>
          <a:prstGeom prst="rect">
            <a:avLst/>
          </a:prstGeom>
        </p:spPr>
        <p:txBody>
          <a:bodyPr vert="horz" lIns="0" tIns="0" rIns="0" bIns="0" rtlCol="0" anchor="t">
            <a:noAutofit/>
          </a:bodyPr>
          <a:lstStyle>
            <a:lvl1pPr algn="l" defTabSz="457200" rtl="0" eaLnBrk="1" latinLnBrk="0" hangingPunct="1">
              <a:spcBef>
                <a:spcPct val="0"/>
              </a:spcBef>
              <a:buNone/>
              <a:defRPr sz="3000" b="1" kern="1200">
                <a:solidFill>
                  <a:schemeClr val="tx1"/>
                </a:solidFill>
                <a:latin typeface="+mj-lt"/>
                <a:ea typeface="+mj-ea"/>
                <a:cs typeface="+mj-cs"/>
              </a:defRPr>
            </a:lvl1pPr>
          </a:lstStyle>
          <a:p>
            <a:r>
              <a:rPr lang="en-US" dirty="0"/>
              <a:t>Quitting Tobacco Positively Impacts Mission Readiness</a:t>
            </a:r>
            <a:endParaRPr lang="en-US" sz="2500" dirty="0"/>
          </a:p>
        </p:txBody>
      </p:sp>
    </p:spTree>
    <p:extLst>
      <p:ext uri="{BB962C8B-B14F-4D97-AF65-F5344CB8AC3E}">
        <p14:creationId xmlns:p14="http://schemas.microsoft.com/office/powerpoint/2010/main" val="1760588812"/>
      </p:ext>
    </p:extLst>
  </p:cSld>
  <p:clrMapOvr>
    <a:masterClrMapping/>
  </p:clrMapOvr>
</p:sld>
</file>

<file path=ppt/theme/theme1.xml><?xml version="1.0" encoding="utf-8"?>
<a:theme xmlns:a="http://schemas.openxmlformats.org/drawingml/2006/main" name="Office Theme">
  <a:themeElements>
    <a:clrScheme name="NMCPHC">
      <a:dk1>
        <a:srgbClr val="003451"/>
      </a:dk1>
      <a:lt1>
        <a:srgbClr val="FFFFFF"/>
      </a:lt1>
      <a:dk2>
        <a:srgbClr val="666666"/>
      </a:dk2>
      <a:lt2>
        <a:srgbClr val="E6E6E6"/>
      </a:lt2>
      <a:accent1>
        <a:srgbClr val="FFB400"/>
      </a:accent1>
      <a:accent2>
        <a:srgbClr val="5DA25E"/>
      </a:accent2>
      <a:accent3>
        <a:srgbClr val="991A1D"/>
      </a:accent3>
      <a:accent4>
        <a:srgbClr val="0076C0"/>
      </a:accent4>
      <a:accent5>
        <a:srgbClr val="595959"/>
      </a:accent5>
      <a:accent6>
        <a:srgbClr val="513366"/>
      </a:accent6>
      <a:hlink>
        <a:srgbClr val="0076C0"/>
      </a:hlink>
      <a:folHlink>
        <a:srgbClr val="595959"/>
      </a:folHlink>
    </a:clrScheme>
    <a:fontScheme name="Horizon">
      <a:majorFont>
        <a:latin typeface="Arial Narrow"/>
        <a:ea typeface=""/>
        <a:cs typeface=""/>
        <a:font script="Jpan" typeface="ＭＳ ゴシック"/>
        <a:font script="Hang" typeface="HY얕은샘물M"/>
        <a:font script="Hans" typeface="华文新魏"/>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Narrow"/>
        <a:ea typeface=""/>
        <a:cs typeface=""/>
        <a:font script="Jpan" typeface="ＭＳ ゴシック"/>
        <a:font script="Hang" typeface="HY얕은샘물M"/>
        <a:font script="Hans" typeface="华文新魏"/>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36D730625E95A47B0FEF8B42E834D13" ma:contentTypeVersion="12" ma:contentTypeDescription="Create a new document." ma:contentTypeScope="" ma:versionID="e5f0e2b9039a0d4a60461e38f444feed">
  <xsd:schema xmlns:xsd="http://www.w3.org/2001/XMLSchema" xmlns:xs="http://www.w3.org/2001/XMLSchema" xmlns:p="http://schemas.microsoft.com/office/2006/metadata/properties" xmlns:ns2="8d46cb74-420b-4448-9eac-7a58f04fdcb9" xmlns:ns3="3eee2b12-bd2b-41c1-acf6-77bb36071083" targetNamespace="http://schemas.microsoft.com/office/2006/metadata/properties" ma:root="true" ma:fieldsID="aedd10812291b4ae070bbb686476e04e" ns2:_="" ns3:_="">
    <xsd:import namespace="8d46cb74-420b-4448-9eac-7a58f04fdcb9"/>
    <xsd:import namespace="3eee2b12-bd2b-41c1-acf6-77bb36071083"/>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2:MediaServiceOCR" minOccurs="0"/>
                <xsd:element ref="ns2:MediaServiceGenerationTime" minOccurs="0"/>
                <xsd:element ref="ns2:MediaServiceEventHashCode" minOccurs="0"/>
                <xsd:element ref="ns2:MediaServiceObjectDetectorVersion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d46cb74-420b-4448-9eac-7a58f04fdcb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4fe196db-0334-4477-9bbc-2f8ce82265de" ma:termSetId="09814cd3-568e-fe90-9814-8d621ff8fb84" ma:anchorId="fba54fb3-c3e1-fe81-a776-ca4b69148c4d" ma:open="true" ma:isKeyword="false">
      <xsd:complexType>
        <xsd:sequence>
          <xsd:element ref="pc:Terms" minOccurs="0" maxOccurs="1"/>
        </xsd:sequence>
      </xsd:complex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bjectDetectorVersions" ma:index="17"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eee2b12-bd2b-41c1-acf6-77bb36071083"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documentManagement>
    <lcf76f155ced4ddcb4097134ff3c332f xmlns="8d46cb74-420b-4448-9eac-7a58f04fdcb9">
      <Terms xmlns="http://schemas.microsoft.com/office/infopath/2007/PartnerControls"/>
    </lcf76f155ced4ddcb4097134ff3c332f>
    <SharedWithUsers xmlns="3eee2b12-bd2b-41c1-acf6-77bb36071083">
      <UserInfo>
        <DisplayName>Long, Mark A CIV USN BUMED (USA)</DisplayName>
        <AccountId>21</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5BFCFA8-095D-4C30-B8FF-A2E9C815EC4E}">
  <ds:schemaRefs>
    <ds:schemaRef ds:uri="3eee2b12-bd2b-41c1-acf6-77bb36071083"/>
    <ds:schemaRef ds:uri="8d46cb74-420b-4448-9eac-7a58f04fdcb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D3596483-CCED-435D-9DBB-2C3D07B65697}">
  <ds:schemaRefs>
    <ds:schemaRef ds:uri="2560a6e5-3226-4adb-a80a-4e2188de6f26"/>
    <ds:schemaRef ds:uri="3eee2b12-bd2b-41c1-acf6-77bb36071083"/>
    <ds:schemaRef ds:uri="8d46cb74-420b-4448-9eac-7a58f04fdcb9"/>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01EAC632-B192-4960-8C2A-DAB49950677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On-screen Show (4:3)</PresentationFormat>
  <Slides>12</Slides>
  <Notes>10</Notes>
  <HiddenSlides>0</HiddenSlides>
  <ScaleCrop>false</ScaleCrop>
  <HeadingPairs>
    <vt:vector size="4" baseType="variant">
      <vt:variant>
        <vt:lpstr>Theme</vt:lpstr>
      </vt:variant>
      <vt:variant>
        <vt:i4>1</vt:i4>
      </vt:variant>
      <vt:variant>
        <vt:lpstr>Slide Titles</vt:lpstr>
      </vt:variant>
      <vt:variant>
        <vt:i4>12</vt:i4>
      </vt:variant>
    </vt:vector>
  </HeadingPairs>
  <TitlesOfParts>
    <vt:vector size="13" baseType="lpstr">
      <vt:lpstr>Office Theme</vt:lpstr>
      <vt:lpstr>COMMAND INDOCTRINATION</vt:lpstr>
      <vt:lpstr>Tobacco Use is Harmful to Your Health </vt:lpstr>
      <vt:lpstr>Tobacco Use Is Harmful to your Health </vt:lpstr>
      <vt:lpstr>Secondhand Smoke is Harmful</vt:lpstr>
      <vt:lpstr>Smokeless Tobacco is Harmful</vt:lpstr>
      <vt:lpstr>E-Cigarettes and Vaping</vt:lpstr>
      <vt:lpstr>Alternative Tobacco Products are Not Safe</vt:lpstr>
      <vt:lpstr>Tobacco Use is Addictive</vt:lpstr>
      <vt:lpstr>PowerPoint Presentation</vt:lpstr>
      <vt:lpstr>Navy &amp; Marine Corps Tobacco Policy</vt:lpstr>
      <vt:lpstr>Where to Go for Help</vt:lpstr>
      <vt:lpstr>Videos</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NMCPHC_PPT_TECH_MEMO_TEMPLATE</dc:title>
  <dc:subject/>
  <dc:creator>Kacy Littlehale</dc:creator>
  <cp:keywords/>
  <dc:description/>
  <cp:revision>23</cp:revision>
  <dcterms:created xsi:type="dcterms:W3CDTF">2012-02-21T21:04:43Z</dcterms:created>
  <dcterms:modified xsi:type="dcterms:W3CDTF">2023-10-26T21:43:14Z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0x010100F36D730625E95A47B0FEF8B42E834D13</vt:lpwstr>
  </property>
  <property fmtid="{D5CDD505-2E9C-101B-9397-08002B2CF9AE}" pid="3" name="Order">
    <vt:r8>2800</vt:r8>
  </property>
  <property fmtid="{D5CDD505-2E9C-101B-9397-08002B2CF9AE}" pid="4" name="TemplateUrl">
    <vt:lpwstr/>
  </property>
  <property fmtid="{D5CDD505-2E9C-101B-9397-08002B2CF9AE}" pid="5" name="xd_Signature">
    <vt:bool>false</vt:bool>
  </property>
  <property fmtid="{D5CDD505-2E9C-101B-9397-08002B2CF9AE}" pid="6" name="xd_ProgID">
    <vt:lpwstr/>
  </property>
  <property fmtid="{D5CDD505-2E9C-101B-9397-08002B2CF9AE}" pid="7" name="MediaServiceImageTags">
    <vt:lpwstr/>
  </property>
</Properties>
</file>